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3"/>
  </p:notesMasterIdLst>
  <p:sldIdLst>
    <p:sldId id="273" r:id="rId2"/>
    <p:sldId id="256" r:id="rId3"/>
    <p:sldId id="257" r:id="rId4"/>
    <p:sldId id="269" r:id="rId5"/>
    <p:sldId id="270" r:id="rId6"/>
    <p:sldId id="271" r:id="rId7"/>
    <p:sldId id="261" r:id="rId8"/>
    <p:sldId id="266" r:id="rId9"/>
    <p:sldId id="264" r:id="rId10"/>
    <p:sldId id="267" r:id="rId11"/>
    <p:sldId id="272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E6F23DD-0A9B-4EA5-B492-AB6DEAA751CF}">
  <a:tblStyle styleId="{4E6F23DD-0A9B-4EA5-B492-AB6DEAA751CF}" styleName="Table_0">
    <a:wholeTbl>
      <a:tcTxStyle b="off" i="off">
        <a:font>
          <a:latin typeface="Goudy Old Style"/>
          <a:ea typeface="Goudy Old Style"/>
          <a:cs typeface="Goudy Old Style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1V>
      <a:tcStyle>
        <a:tcBdr/>
        <a:fill>
          <a:solidFill>
            <a:srgbClr val="CBCBCB"/>
          </a:solidFill>
        </a:fill>
      </a:tcStyle>
    </a:band1V>
    <a:lastCol>
      <a:tcTxStyle b="on" i="off">
        <a:font>
          <a:latin typeface="Goudy Old Style"/>
          <a:ea typeface="Goudy Old Style"/>
          <a:cs typeface="Goudy Old Style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Goudy Old Style"/>
          <a:ea typeface="Goudy Old Style"/>
          <a:cs typeface="Goudy Old Style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Goudy Old Style"/>
          <a:ea typeface="Goudy Old Style"/>
          <a:cs typeface="Goudy Old Style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dk1"/>
          </a:solidFill>
        </a:fill>
      </a:tcStyle>
    </a:lastRow>
    <a:firstRow>
      <a:tcTxStyle b="on" i="off">
        <a:font>
          <a:latin typeface="Goudy Old Style"/>
          <a:ea typeface="Goudy Old Style"/>
          <a:cs typeface="Goudy Old Style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8953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60668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577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947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u="none" strike="noStrike" cap="none" baseline="0"/>
              <a:t>Give students time to investigate the picture and fill out their evidence charts. After 5 minutes or so, they can come circle the clues on the Smartboard. 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1030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2082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8139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209800" y="3124200"/>
            <a:ext cx="6476999" cy="19141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8695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2209800" y="5056632"/>
            <a:ext cx="6476999" cy="117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18181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00216"/>
            <a:ext cx="198424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959351" y="6300216"/>
            <a:ext cx="381304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275320" y="6300216"/>
            <a:ext cx="6857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645151" y="1735138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645151" y="3870960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914400" y="1735139"/>
            <a:ext cx="3566159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1735138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914400" y="3870960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4645151" y="1735138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4"/>
          </p:nvPr>
        </p:nvSpPr>
        <p:spPr>
          <a:xfrm>
            <a:off x="4645151" y="3870960"/>
            <a:ext cx="3566159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914400" y="1690048"/>
            <a:ext cx="3563938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9523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667250" y="368489"/>
            <a:ext cx="3566159" cy="5627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914398" y="2866030"/>
            <a:ext cx="3563938" cy="2163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60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017546" y="1524000"/>
            <a:ext cx="356615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9523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5017544" y="2699982"/>
            <a:ext cx="3566159" cy="2163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60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grpSp>
        <p:nvGrpSpPr>
          <p:cNvPr id="122" name="Shape 122"/>
          <p:cNvGrpSpPr/>
          <p:nvPr/>
        </p:nvGrpSpPr>
        <p:grpSpPr>
          <a:xfrm rot="-178368">
            <a:off x="629027" y="505650"/>
            <a:ext cx="3850925" cy="5516274"/>
            <a:chOff x="1524000" y="381000"/>
            <a:chExt cx="3657600" cy="4737978"/>
          </a:xfrm>
        </p:grpSpPr>
        <p:sp>
          <p:nvSpPr>
            <p:cNvPr id="123" name="Shape 123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Shape 125"/>
          <p:cNvSpPr>
            <a:spLocks noGrp="1"/>
          </p:cNvSpPr>
          <p:nvPr>
            <p:ph type="pic" idx="2"/>
          </p:nvPr>
        </p:nvSpPr>
        <p:spPr>
          <a:xfrm rot="-178369">
            <a:off x="808792" y="667559"/>
            <a:ext cx="3468663" cy="512472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Shape 127"/>
          <p:cNvGrpSpPr/>
          <p:nvPr/>
        </p:nvGrpSpPr>
        <p:grpSpPr>
          <a:xfrm rot="-385648">
            <a:off x="313409" y="3520797"/>
            <a:ext cx="4088024" cy="3026020"/>
            <a:chOff x="1524000" y="381000"/>
            <a:chExt cx="3657600" cy="4737978"/>
          </a:xfrm>
        </p:grpSpPr>
        <p:sp>
          <p:nvSpPr>
            <p:cNvPr id="128" name="Shape 128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Shape 130"/>
          <p:cNvSpPr>
            <a:spLocks noGrp="1"/>
          </p:cNvSpPr>
          <p:nvPr>
            <p:ph type="pic" idx="2"/>
          </p:nvPr>
        </p:nvSpPr>
        <p:spPr>
          <a:xfrm rot="-385649">
            <a:off x="491057" y="3682578"/>
            <a:ext cx="3704108" cy="269708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grpSp>
        <p:nvGrpSpPr>
          <p:cNvPr id="131" name="Shape 131"/>
          <p:cNvGrpSpPr/>
          <p:nvPr/>
        </p:nvGrpSpPr>
        <p:grpSpPr>
          <a:xfrm rot="232773">
            <a:off x="169480" y="241256"/>
            <a:ext cx="4088024" cy="3026020"/>
            <a:chOff x="1524000" y="381000"/>
            <a:chExt cx="3657600" cy="4737978"/>
          </a:xfrm>
        </p:grpSpPr>
        <p:sp>
          <p:nvSpPr>
            <p:cNvPr id="132" name="Shape 132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Shape 134"/>
          <p:cNvSpPr>
            <a:spLocks noGrp="1"/>
          </p:cNvSpPr>
          <p:nvPr>
            <p:ph type="pic" idx="3"/>
          </p:nvPr>
        </p:nvSpPr>
        <p:spPr>
          <a:xfrm rot="232774">
            <a:off x="347128" y="403036"/>
            <a:ext cx="3704108" cy="269708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5013433" y="1524000"/>
            <a:ext cx="356615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9523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5013432" y="2699982"/>
            <a:ext cx="3566159" cy="21631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60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914400" y="3762373"/>
            <a:ext cx="7315200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27777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42" name="Shape 142"/>
          <p:cNvGrpSpPr/>
          <p:nvPr/>
        </p:nvGrpSpPr>
        <p:grpSpPr>
          <a:xfrm rot="232773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43" name="Shape 143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14400" y="4928735"/>
            <a:ext cx="7315200" cy="9879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pic" idx="2"/>
          </p:nvPr>
        </p:nvSpPr>
        <p:spPr>
          <a:xfrm rot="232774">
            <a:off x="2248157" y="564564"/>
            <a:ext cx="4653576" cy="307238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above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914400" y="3762373"/>
            <a:ext cx="7315200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27777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52" name="Shape 152"/>
          <p:cNvGrpSpPr/>
          <p:nvPr/>
        </p:nvGrpSpPr>
        <p:grpSpPr>
          <a:xfrm rot="-180000">
            <a:off x="113686" y="116367"/>
            <a:ext cx="3969060" cy="3705359"/>
            <a:chOff x="1524000" y="381000"/>
            <a:chExt cx="3657600" cy="4737978"/>
          </a:xfrm>
        </p:grpSpPr>
        <p:sp>
          <p:nvSpPr>
            <p:cNvPr id="153" name="Shape 153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Shape 155"/>
          <p:cNvSpPr>
            <a:spLocks noGrp="1"/>
          </p:cNvSpPr>
          <p:nvPr>
            <p:ph type="pic" idx="2"/>
          </p:nvPr>
        </p:nvSpPr>
        <p:spPr>
          <a:xfrm rot="-179999">
            <a:off x="299151" y="304998"/>
            <a:ext cx="3598455" cy="333423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grpSp>
        <p:nvGrpSpPr>
          <p:cNvPr id="156" name="Shape 156"/>
          <p:cNvGrpSpPr/>
          <p:nvPr/>
        </p:nvGrpSpPr>
        <p:grpSpPr>
          <a:xfrm rot="360000">
            <a:off x="4165479" y="323141"/>
            <a:ext cx="4792693" cy="3443311"/>
            <a:chOff x="1524000" y="381000"/>
            <a:chExt cx="3657600" cy="4737978"/>
          </a:xfrm>
        </p:grpSpPr>
        <p:sp>
          <p:nvSpPr>
            <p:cNvPr id="157" name="Shape 157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Shape 159"/>
          <p:cNvSpPr>
            <a:spLocks noGrp="1"/>
          </p:cNvSpPr>
          <p:nvPr>
            <p:ph type="pic" idx="3"/>
          </p:nvPr>
        </p:nvSpPr>
        <p:spPr>
          <a:xfrm rot="360000">
            <a:off x="4336485" y="507668"/>
            <a:ext cx="4432860" cy="3072384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14400" y="4926105"/>
            <a:ext cx="73152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 rot="5400000">
            <a:off x="2543175" y="106362"/>
            <a:ext cx="4056061" cy="7313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14400" y="1735138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 rot="5400000">
            <a:off x="5295817" y="2706715"/>
            <a:ext cx="5357811" cy="8460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 rot="5400000">
            <a:off x="1207294" y="157956"/>
            <a:ext cx="5357811" cy="594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Waterm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122215" y="3200400"/>
            <a:ext cx="8021781" cy="22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1pPr>
            <a:lvl2pPr marL="0" indent="0" algn="r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2pPr>
            <a:lvl3pPr marL="0" indent="0" algn="r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3pPr>
            <a:lvl4pPr marL="0" indent="0" algn="r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4pPr>
            <a:lvl5pPr marL="0" indent="0" algn="r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3960812" y="3833094"/>
            <a:ext cx="4724400" cy="1209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8695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ubTitle" idx="2"/>
          </p:nvPr>
        </p:nvSpPr>
        <p:spPr>
          <a:xfrm>
            <a:off x="3960812" y="5056908"/>
            <a:ext cx="4724400" cy="11565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18181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6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298744"/>
            <a:ext cx="1981199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962400" y="6298744"/>
            <a:ext cx="3809999" cy="273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64856" y="6312392"/>
            <a:ext cx="685799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194559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8695"/>
              </a:lnSpc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Watermar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12693" y="1689847"/>
            <a:ext cx="8431303" cy="220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1pPr>
            <a:lvl2pPr mar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2pPr>
            <a:lvl3pPr mar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3pPr>
            <a:lvl4pPr mar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4pPr>
            <a:lvl5pPr marL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196352"/>
            <a:ext cx="5333999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8695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3560617"/>
            <a:ext cx="5333999" cy="983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Pictur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52775" y="4069803"/>
            <a:ext cx="5538788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0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8" name="Shape 48"/>
          <p:cNvGrpSpPr/>
          <p:nvPr/>
        </p:nvGrpSpPr>
        <p:grpSpPr>
          <a:xfrm rot="-360000">
            <a:off x="654351" y="445179"/>
            <a:ext cx="5416247" cy="3630167"/>
            <a:chOff x="1524000" y="381000"/>
            <a:chExt cx="3657600" cy="4737978"/>
          </a:xfrm>
        </p:grpSpPr>
        <p:sp>
          <p:nvSpPr>
            <p:cNvPr id="49" name="Shape 49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  <a:gs pos="100000">
                  <a:schemeClr val="lt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 rot="-360000">
            <a:off x="857677" y="632632"/>
            <a:ext cx="5009596" cy="325526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58116" y="5230905"/>
            <a:ext cx="5532958" cy="8650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1735139"/>
            <a:ext cx="3566159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48200" y="1735139"/>
            <a:ext cx="3566159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71325" y="1419366"/>
            <a:ext cx="3200399" cy="584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rgbClr val="8696AC"/>
              </a:buClr>
              <a:buFont typeface="Impact"/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897366" y="2174875"/>
            <a:ext cx="3566159" cy="3616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930246" y="1419366"/>
            <a:ext cx="3200399" cy="584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rgbClr val="8696AC"/>
              </a:buClr>
              <a:buFont typeface="Impact"/>
              <a:buNone/>
              <a:defRPr/>
            </a:lvl1pPr>
            <a:lvl2pPr marL="457200" indent="0" rtl="0">
              <a:spcBef>
                <a:spcPts val="0"/>
              </a:spcBef>
              <a:buNone/>
              <a:defRPr/>
            </a:lvl2pPr>
            <a:lvl3pPr marL="914400" indent="0" rtl="0">
              <a:spcBef>
                <a:spcPts val="0"/>
              </a:spcBef>
              <a:buNone/>
              <a:defRPr/>
            </a:lvl3pPr>
            <a:lvl4pPr marL="1371600" indent="0" rtl="0">
              <a:spcBef>
                <a:spcPts val="0"/>
              </a:spcBef>
              <a:buNone/>
              <a:defRPr/>
            </a:lvl4pPr>
            <a:lvl5pPr marL="1828800" indent="0" rtl="0">
              <a:spcBef>
                <a:spcPts val="0"/>
              </a:spcBef>
              <a:buNone/>
              <a:defRPr/>
            </a:lvl5pPr>
            <a:lvl6pPr marL="2286000" indent="0" rtl="0">
              <a:spcBef>
                <a:spcPts val="0"/>
              </a:spcBef>
              <a:buNone/>
              <a:defRPr/>
            </a:lvl6pPr>
            <a:lvl7pPr marL="2743200" indent="0" rtl="0">
              <a:spcBef>
                <a:spcPts val="0"/>
              </a:spcBef>
              <a:buNone/>
              <a:defRPr/>
            </a:lvl7pPr>
            <a:lvl8pPr marL="3200400" indent="0" rtl="0">
              <a:spcBef>
                <a:spcPts val="0"/>
              </a:spcBef>
              <a:buNone/>
              <a:defRPr/>
            </a:lvl8pPr>
            <a:lvl9pPr marL="3657600" indent="0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6514" y="2174875"/>
            <a:ext cx="3566159" cy="3616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marL="2290763" indent="-347663" rtl="0">
              <a:spcBef>
                <a:spcPts val="0"/>
              </a:spcBef>
              <a:defRPr/>
            </a:lvl6pPr>
            <a:lvl7pPr marL="2290763" indent="-347663" rtl="0">
              <a:spcBef>
                <a:spcPts val="0"/>
              </a:spcBef>
              <a:defRPr/>
            </a:lvl7pPr>
            <a:lvl8pPr marL="2290763" indent="-347663" rtl="0">
              <a:spcBef>
                <a:spcPts val="0"/>
              </a:spcBef>
              <a:defRPr/>
            </a:lvl8pPr>
            <a:lvl9pPr marL="2290763" indent="-347663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7038" y="1897040"/>
            <a:ext cx="32289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7038" y="1897040"/>
            <a:ext cx="32289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14400" y="1735138"/>
            <a:ext cx="7315200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914400" y="3870960"/>
            <a:ext cx="7315200" cy="1920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914400" y="503237"/>
            <a:ext cx="7313612" cy="8683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914400" y="1735138"/>
            <a:ext cx="7313612" cy="4056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63550" marR="0" indent="-326390" algn="l" rtl="0">
              <a:spcBef>
                <a:spcPts val="2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914400" marR="0" indent="-331469" algn="l" rtl="0">
              <a:spcBef>
                <a:spcPts val="6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255713" marR="0" indent="-227012" algn="l" rtl="0">
              <a:spcBef>
                <a:spcPts val="6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597025" marR="0" indent="-249555" algn="l" rtl="0">
              <a:spcBef>
                <a:spcPts val="6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1938338" marR="0" indent="-247968" algn="l" rtl="0">
              <a:spcBef>
                <a:spcPts val="6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290763" marR="0" indent="-244793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625725" marR="0" indent="-249554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970213" marR="0" indent="-251143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313113" marR="0" indent="-251142" algn="l" rtl="0">
              <a:spcBef>
                <a:spcPts val="36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7663438" y="6314460"/>
            <a:ext cx="1295400" cy="265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942607" y="6305796"/>
            <a:ext cx="3717966" cy="259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521388" y="5476096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Unit 5: What’s Your Point?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Shape 244"/>
          <p:cNvGraphicFramePr/>
          <p:nvPr>
            <p:extLst>
              <p:ext uri="{D42A27DB-BD31-4B8C-83A1-F6EECF244321}">
                <p14:modId xmlns:p14="http://schemas.microsoft.com/office/powerpoint/2010/main" val="852196259"/>
              </p:ext>
            </p:extLst>
          </p:nvPr>
        </p:nvGraphicFramePr>
        <p:xfrm>
          <a:off x="305778" y="493710"/>
          <a:ext cx="8491299" cy="5260895"/>
        </p:xfrm>
        <a:graphic>
          <a:graphicData uri="http://schemas.openxmlformats.org/drawingml/2006/table">
            <a:tbl>
              <a:tblPr firstRow="1" bandRow="1">
                <a:noFill/>
                <a:tableStyleId>{4E6F23DD-0A9B-4EA5-B492-AB6DEAA751CF}</a:tableStyleId>
              </a:tblPr>
              <a:tblGrid>
                <a:gridCol w="2830433"/>
                <a:gridCol w="2830433"/>
                <a:gridCol w="2830433"/>
              </a:tblGrid>
              <a:tr h="9916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200" dirty="0"/>
                        <a:t>Evidence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200" dirty="0" smtClean="0"/>
                        <a:t>Prior Knowledge</a:t>
                      </a:r>
                      <a:endParaRPr lang="en-US" sz="3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200" dirty="0" smtClean="0"/>
                        <a:t>Conclusion </a:t>
                      </a:r>
                      <a:endParaRPr lang="en-US" sz="3200" dirty="0"/>
                    </a:p>
                  </a:txBody>
                  <a:tcPr marL="91450" marR="91450" marT="45725" marB="45725"/>
                </a:tc>
              </a:tr>
              <a:tr h="991625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</a:tr>
              <a:tr h="991625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2000" dirty="0" smtClean="0"/>
                        <a:t>What do you notice about the items on the wall?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</a:tr>
              <a:tr h="991625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If </a:t>
                      </a:r>
                      <a:r>
                        <a:rPr lang="en-US" sz="2000" dirty="0" err="1" smtClean="0"/>
                        <a:t>Queenie</a:t>
                      </a:r>
                      <a:r>
                        <a:rPr lang="en-US" sz="2000" dirty="0" smtClean="0"/>
                        <a:t> is guilty, she could not have killed her husband with force.</a:t>
                      </a:r>
                    </a:p>
                    <a:p>
                      <a:pPr marL="0" lvl="0" algn="l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</a:tr>
              <a:tr h="991625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2000" dirty="0" smtClean="0"/>
                        <a:t>What did the autopsy report find?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313612" cy="868362"/>
          </a:xfrm>
        </p:spPr>
        <p:txBody>
          <a:bodyPr/>
          <a:lstStyle/>
          <a:p>
            <a:r>
              <a:rPr lang="en-US" sz="6600" dirty="0" smtClean="0">
                <a:latin typeface="Chiller" panose="04020404031007020602" pitchFamily="82" charset="0"/>
              </a:rPr>
              <a:t/>
            </a:r>
            <a:br>
              <a:rPr lang="en-US" sz="6600" dirty="0" smtClean="0">
                <a:latin typeface="Chiller" panose="04020404031007020602" pitchFamily="82" charset="0"/>
              </a:rPr>
            </a:br>
            <a:r>
              <a:rPr lang="en-US" sz="6600" dirty="0" smtClean="0">
                <a:latin typeface="Chiller" panose="04020404031007020602" pitchFamily="82" charset="0"/>
              </a:rPr>
              <a:t>Evidence suggests </a:t>
            </a:r>
            <a:r>
              <a:rPr lang="en-US" sz="7200" dirty="0" smtClean="0">
                <a:latin typeface="Chiller" pitchFamily="82" charset="0"/>
              </a:rPr>
              <a:t>Queenie </a:t>
            </a:r>
            <a:r>
              <a:rPr lang="en-US" sz="7200" dirty="0" smtClean="0">
                <a:latin typeface="Chiller" pitchFamily="82" charset="0"/>
              </a:rPr>
              <a:t>poisoned her husband.</a:t>
            </a:r>
            <a:endParaRPr lang="en-US" sz="7200" dirty="0">
              <a:latin typeface="Chiller" pitchFamily="82" charset="0"/>
            </a:endParaRPr>
          </a:p>
        </p:txBody>
      </p:sp>
      <p:pic>
        <p:nvPicPr>
          <p:cNvPr id="1029" name="Picture 5" descr="C:\Documents and Settings\jpiner\Local Settings\Temporary Internet Files\Content.IE5\5PIWZSYD\cartoon_community1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" t="2368" r="3266" b="12035"/>
          <a:stretch/>
        </p:blipFill>
        <p:spPr bwMode="auto">
          <a:xfrm>
            <a:off x="3048001" y="2971800"/>
            <a:ext cx="319859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3594725" y="2498600"/>
            <a:ext cx="5225699" cy="310020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b" anchorCtr="0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CSI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5017546" y="1524000"/>
            <a:ext cx="3566159" cy="1162049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0" anchor="b" anchorCtr="0">
            <a:noAutofit/>
          </a:bodyPr>
          <a:lstStyle/>
          <a:p>
            <a:pPr marL="0" marR="0" lvl="0" indent="0" algn="l" rtl="0">
              <a:lnSpc>
                <a:spcPct val="109523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are investigators 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5017544" y="2699982"/>
            <a:ext cx="3566159" cy="21631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have been called to the scene of a crime. Look for clues to determine what happened to the victim. 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8369">
            <a:off x="808037" y="668337"/>
            <a:ext cx="3468686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8749" r="12859" b="1777"/>
          <a:stretch/>
        </p:blipFill>
        <p:spPr bwMode="auto">
          <a:xfrm>
            <a:off x="1676400" y="1447800"/>
            <a:ext cx="59436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136268"/>
            <a:ext cx="861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hiller" pitchFamily="82" charset="0"/>
                <a:ea typeface="Calibri" pitchFamily="34" charset="0"/>
                <a:cs typeface="Times New Roman" pitchFamily="18" charset="0"/>
              </a:rPr>
              <a:t>Take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hiller" pitchFamily="82" charset="0"/>
                <a:ea typeface="Calibri" pitchFamily="34" charset="0"/>
                <a:cs typeface="Times New Roman" pitchFamily="18" charset="0"/>
              </a:rPr>
              <a:t> a close look </a:t>
            </a:r>
            <a:r>
              <a:rPr lang="en-US" sz="3600" b="1" dirty="0" smtClean="0">
                <a:solidFill>
                  <a:schemeClr val="tx1"/>
                </a:solidFill>
                <a:latin typeface="Chiller" pitchFamily="82" charset="0"/>
                <a:ea typeface="Calibri" pitchFamily="34" charset="0"/>
                <a:cs typeface="Times New Roman" pitchFamily="18" charset="0"/>
              </a:rPr>
              <a:t>at the picture.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hiller" pitchFamily="82" charset="0"/>
                <a:ea typeface="Calibri" pitchFamily="34" charset="0"/>
                <a:cs typeface="Times New Roman" pitchFamily="18" charset="0"/>
              </a:rPr>
              <a:t>Make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hiller" pitchFamily="82" charset="0"/>
                <a:ea typeface="Calibri" pitchFamily="34" charset="0"/>
                <a:cs typeface="Times New Roman" pitchFamily="18" charset="0"/>
              </a:rPr>
              <a:t> observations on your handout.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hiller" pitchFamily="82" charset="0"/>
                <a:ea typeface="Calibri" pitchFamily="34" charset="0"/>
                <a:cs typeface="Times New Roman" pitchFamily="18" charset="0"/>
              </a:rPr>
              <a:t>Keep your eyes open for anything suspicious…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6"/>
            <a:ext cx="7313612" cy="2163763"/>
          </a:xfrm>
        </p:spPr>
        <p:txBody>
          <a:bodyPr/>
          <a:lstStyle/>
          <a:p>
            <a:r>
              <a:rPr lang="en-US" sz="6000" dirty="0" smtClean="0">
                <a:latin typeface="Chiller" pitchFamily="82" charset="0"/>
              </a:rPr>
              <a:t>Let’s take a look at the case. </a:t>
            </a:r>
            <a:endParaRPr lang="en-US" sz="6000" dirty="0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313612" cy="868362"/>
          </a:xfrm>
        </p:spPr>
        <p:txBody>
          <a:bodyPr/>
          <a:lstStyle/>
          <a:p>
            <a:r>
              <a:rPr lang="en-US" sz="6000" dirty="0" smtClean="0">
                <a:latin typeface="Chiller" pitchFamily="82" charset="0"/>
              </a:rPr>
              <a:t>Which of the people in the lunchroom killed Joey?</a:t>
            </a:r>
            <a:endParaRPr lang="en-US" sz="6000" dirty="0">
              <a:latin typeface="Chiller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276600"/>
            <a:ext cx="8001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Based on the evidence, </a:t>
            </a:r>
            <a:r>
              <a:rPr lang="en-US" sz="4800" dirty="0" smtClean="0">
                <a:latin typeface="Chiller" panose="04020404031007020602" pitchFamily="82" charset="0"/>
              </a:rPr>
              <a:t>Customer C</a:t>
            </a:r>
            <a:r>
              <a:rPr lang="en-US" sz="2800" dirty="0" smtClean="0">
                <a:latin typeface="Georgia" panose="02040502050405020303" pitchFamily="18" charset="0"/>
              </a:rPr>
              <a:t> is probably the killer. We can tell that </a:t>
            </a:r>
            <a:r>
              <a:rPr lang="en-US" sz="4000" dirty="0">
                <a:latin typeface="Chiller" panose="04020404031007020602" pitchFamily="82" charset="0"/>
              </a:rPr>
              <a:t>Customer C</a:t>
            </a:r>
            <a:r>
              <a:rPr lang="en-US" sz="4000" dirty="0" smtClean="0"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latin typeface="Georgia" panose="02040502050405020303" pitchFamily="18" charset="0"/>
              </a:rPr>
              <a:t>is left handed from the silverware and the handprint on the wall. The murderer shot with his left </a:t>
            </a:r>
            <a:r>
              <a:rPr lang="en-US" sz="2800" dirty="0" smtClean="0">
                <a:latin typeface="Georgia" panose="02040502050405020303" pitchFamily="18" charset="0"/>
              </a:rPr>
              <a:t>hand; therefore, </a:t>
            </a:r>
            <a:r>
              <a:rPr lang="en-US" sz="2800" dirty="0" smtClean="0">
                <a:latin typeface="Georgia" panose="02040502050405020303" pitchFamily="18" charset="0"/>
              </a:rPr>
              <a:t>he is killer.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7800"/>
            <a:ext cx="4038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01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382000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 dirty="0">
                <a:solidFill>
                  <a:schemeClr val="dk1"/>
                </a:solidFill>
                <a:latin typeface="Chiller" panose="04020404031007020602" pitchFamily="82" charset="0"/>
                <a:sym typeface="Arial"/>
              </a:rPr>
              <a:t>Investigators</a:t>
            </a:r>
            <a:r>
              <a:rPr lang="en-US" sz="5400" b="0" i="0" u="none" strike="noStrike" cap="none" baseline="0" dirty="0" smtClean="0">
                <a:solidFill>
                  <a:schemeClr val="dk1"/>
                </a:solidFill>
                <a:latin typeface="Chiller" panose="04020404031007020602" pitchFamily="82" charset="0"/>
                <a:sym typeface="Arial"/>
              </a:rPr>
              <a:t>, we have another </a:t>
            </a:r>
            <a:r>
              <a:rPr lang="en-US" sz="5400" b="0" i="0" u="none" strike="noStrike" cap="none" baseline="0" dirty="0" smtClean="0">
                <a:solidFill>
                  <a:schemeClr val="dk1"/>
                </a:solidFill>
                <a:latin typeface="Chiller" panose="04020404031007020602" pitchFamily="82" charset="0"/>
                <a:sym typeface="Arial"/>
              </a:rPr>
              <a:t>case… </a:t>
            </a:r>
            <a:endParaRPr lang="en-US" sz="5400" b="0" i="0" u="none" strike="noStrike" cap="none" baseline="0" dirty="0">
              <a:solidFill>
                <a:schemeClr val="dk1"/>
              </a:solidFill>
              <a:latin typeface="Chiller" panose="04020404031007020602" pitchFamily="82" charset="0"/>
              <a:sym typeface="Arial"/>
            </a:endParaRPr>
          </a:p>
        </p:txBody>
      </p:sp>
      <p:sp>
        <p:nvSpPr>
          <p:cNvPr id="7" name="Shape 202"/>
          <p:cNvSpPr txBox="1">
            <a:spLocks noGrp="1"/>
          </p:cNvSpPr>
          <p:nvPr>
            <p:ph type="body" idx="1"/>
          </p:nvPr>
        </p:nvSpPr>
        <p:spPr>
          <a:xfrm>
            <a:off x="4191000" y="1447800"/>
            <a:ext cx="4800600" cy="4894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3550" marR="0" lvl="0" indent="-463550" algn="l" rtl="0">
              <a:spcBef>
                <a:spcPts val="0"/>
              </a:spcBef>
              <a:buClr>
                <a:schemeClr val="dk1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Work with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 your small team of “investigators.”</a:t>
            </a:r>
          </a:p>
          <a:p>
            <a:pPr marL="463550" marR="0" lvl="0" indent="-463550" algn="l" rtl="0">
              <a:spcBef>
                <a:spcPts val="0"/>
              </a:spcBef>
              <a:buClr>
                <a:schemeClr val="dk1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dk1"/>
                </a:solidFill>
                <a:latin typeface="Georgia" panose="02040502050405020303" pitchFamily="18" charset="0"/>
              </a:rPr>
              <a:t>Record observations from the crime scene</a:t>
            </a:r>
          </a:p>
          <a:p>
            <a:pPr marL="463550" marR="0" lvl="0" indent="-463550" algn="l" rtl="0">
              <a:spcBef>
                <a:spcPts val="0"/>
              </a:spcBef>
              <a:buClr>
                <a:schemeClr val="dk1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Read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 the case</a:t>
            </a:r>
          </a:p>
          <a:p>
            <a:pPr marL="463550" marR="0" lvl="0" indent="-463550" algn="l" rtl="0">
              <a:spcBef>
                <a:spcPts val="0"/>
              </a:spcBef>
              <a:buClr>
                <a:schemeClr val="dk1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baseline="0" dirty="0" smtClean="0">
                <a:solidFill>
                  <a:schemeClr val="dk1"/>
                </a:solidFill>
                <a:latin typeface="Georgia" panose="02040502050405020303" pitchFamily="18" charset="0"/>
              </a:rPr>
              <a:t>Complete</a:t>
            </a:r>
            <a:r>
              <a:rPr lang="en-US" sz="2400" dirty="0" smtClean="0">
                <a:solidFill>
                  <a:schemeClr val="dk1"/>
                </a:solidFill>
                <a:latin typeface="Georgia" panose="02040502050405020303" pitchFamily="18" charset="0"/>
              </a:rPr>
              <a:t> the task on the back of your handout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90000"/>
              <a:buNone/>
            </a:pPr>
            <a:endParaRPr lang="en-US" sz="2400" b="0" i="0" u="none" strike="noStrike" cap="none" baseline="0" dirty="0" smtClean="0">
              <a:solidFill>
                <a:schemeClr val="dk1"/>
              </a:solidFill>
              <a:latin typeface="Georgia" panose="02040502050405020303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90000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*You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 may want to consider: 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Can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we believe what Queenie 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says?  </a:t>
            </a:r>
            <a:r>
              <a:rPr lang="en-US" sz="2000" b="0" i="1" u="none" strike="noStrike" cap="none" baseline="0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From </a:t>
            </a:r>
            <a:r>
              <a:rPr lang="en-US" sz="2000" i="1" dirty="0" smtClean="0">
                <a:solidFill>
                  <a:schemeClr val="dk1"/>
                </a:solidFill>
                <a:latin typeface="Georgia" panose="02040502050405020303" pitchFamily="18" charset="0"/>
              </a:rPr>
              <a:t>watching crime shows, you may know </a:t>
            </a:r>
            <a:r>
              <a:rPr lang="en-US" sz="2000" b="0" i="1" u="none" strike="noStrike" cap="none" baseline="0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that </a:t>
            </a:r>
            <a:r>
              <a:rPr lang="en-US" sz="2000" b="0" i="1" u="none" strike="noStrike" cap="none" baseline="0" dirty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witnesses are not always reliable</a:t>
            </a:r>
            <a:r>
              <a:rPr lang="en-US" sz="2000" b="0" i="1" u="none" strike="noStrike" cap="none" baseline="0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.</a:t>
            </a:r>
            <a:endParaRPr lang="en-US" sz="2000" b="0" i="1" u="none" strike="noStrike" cap="none" baseline="0" dirty="0">
              <a:solidFill>
                <a:schemeClr val="dk1"/>
              </a:solidFill>
              <a:latin typeface="Georgia" panose="02040502050405020303" pitchFamily="18" charset="0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759" y="0"/>
            <a:ext cx="690591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-1597217" y="0"/>
            <a:ext cx="12365876" cy="68580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228600" y="762000"/>
            <a:ext cx="8750013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 strike="noStrike" cap="none" baseline="0" dirty="0">
                <a:solidFill>
                  <a:schemeClr val="dk1"/>
                </a:solidFill>
                <a:latin typeface="Chiller" panose="04020404031007020602" pitchFamily="82" charset="0"/>
                <a:sym typeface="Arial"/>
              </a:rPr>
              <a:t>Now, connect the evidence and the rule to draw a conclusion</a:t>
            </a:r>
            <a:r>
              <a:rPr lang="en-US" sz="5400" b="0" i="0" u="none" strike="noStrike" cap="none" baseline="0" dirty="0" smtClean="0">
                <a:solidFill>
                  <a:schemeClr val="dk1"/>
                </a:solidFill>
                <a:latin typeface="Chiller" panose="04020404031007020602" pitchFamily="82" charset="0"/>
                <a:sym typeface="Arial"/>
              </a:rPr>
              <a:t>.</a:t>
            </a:r>
            <a:r>
              <a:rPr lang="en-US" sz="5400" b="0" i="0" u="none" strike="noStrike" cap="none" dirty="0" smtClean="0">
                <a:solidFill>
                  <a:schemeClr val="dk1"/>
                </a:solidFill>
                <a:latin typeface="Chiller" panose="04020404031007020602" pitchFamily="82" charset="0"/>
                <a:sym typeface="Arial"/>
              </a:rPr>
              <a:t>  For example…</a:t>
            </a:r>
            <a:endParaRPr lang="en-US" sz="5400" b="0" i="0" u="none" strike="noStrike" cap="none" baseline="0" dirty="0">
              <a:solidFill>
                <a:schemeClr val="dk1"/>
              </a:solidFill>
              <a:latin typeface="Chiller" panose="04020404031007020602" pitchFamily="82" charset="0"/>
              <a:sym typeface="Arial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7550" y="2215197"/>
            <a:ext cx="6845250" cy="364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3550" marR="0" lvl="0" indent="-463550" algn="l" rtl="0">
              <a:spcBef>
                <a:spcPts val="0"/>
              </a:spcBef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3600" b="1" i="0" u="none" strike="noStrike" cap="none" baseline="0" dirty="0">
                <a:solidFill>
                  <a:schemeClr val="dk1"/>
                </a:solidFill>
                <a:latin typeface="Chiller" panose="04020404031007020602" pitchFamily="82" charset="0"/>
                <a:sym typeface="Arial"/>
              </a:rPr>
              <a:t>Evidence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→ </a:t>
            </a:r>
            <a:r>
              <a:rPr lang="en-US" sz="2400" i="0" u="none" strike="noStrike" cap="none" baseline="0" dirty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Arthur still has a glass in his hand.</a:t>
            </a:r>
          </a:p>
          <a:p>
            <a:pPr marL="463550" marR="0" lvl="0" indent="-463550" algn="l" rtl="0">
              <a:spcBef>
                <a:spcPts val="2000"/>
              </a:spcBef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3600" b="1" dirty="0" smtClean="0">
                <a:solidFill>
                  <a:schemeClr val="dk1"/>
                </a:solidFill>
                <a:latin typeface="Chiller" panose="04020404031007020602" pitchFamily="82" charset="0"/>
              </a:rPr>
              <a:t>Prior Knowledge</a:t>
            </a:r>
            <a:r>
              <a:rPr lang="en-US" sz="3600" b="1" i="0" u="none" strike="noStrike" cap="none" baseline="0" dirty="0" smtClean="0">
                <a:solidFill>
                  <a:schemeClr val="dk1"/>
                </a:solidFill>
                <a:latin typeface="Chiller" panose="04020404031007020602" pitchFamily="82" charset="0"/>
                <a:sym typeface="Arial"/>
              </a:rPr>
              <a:t>  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→ </a:t>
            </a:r>
            <a:r>
              <a:rPr lang="en-US" sz="2400" dirty="0" smtClean="0">
                <a:solidFill>
                  <a:schemeClr val="dk1"/>
                </a:solidFill>
                <a:latin typeface="Georgia" panose="02040502050405020303" pitchFamily="18" charset="0"/>
              </a:rPr>
              <a:t>I know</a:t>
            </a: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 </a:t>
            </a:r>
            <a:r>
              <a:rPr lang="en-US" sz="2400" i="0" u="none" strike="noStrike" cap="none" baseline="0" dirty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when people fall down the stairs, they drop what they are carrying to save themselves.</a:t>
            </a:r>
          </a:p>
          <a:p>
            <a:pPr marL="463550" marR="0" lvl="0" indent="-463550" algn="l" rtl="0">
              <a:spcBef>
                <a:spcPts val="2000"/>
              </a:spcBef>
              <a:buClr>
                <a:schemeClr val="dk1"/>
              </a:buClr>
              <a:buSzPct val="90000"/>
              <a:buFont typeface="Arial"/>
              <a:buChar char="•"/>
            </a:pPr>
            <a:r>
              <a:rPr lang="en-US" sz="3600" b="1" i="0" u="none" strike="noStrike" cap="none" baseline="0" dirty="0">
                <a:solidFill>
                  <a:schemeClr val="dk1"/>
                </a:solidFill>
                <a:latin typeface="Chiller" panose="04020404031007020602" pitchFamily="82" charset="0"/>
                <a:sym typeface="Arial"/>
              </a:rPr>
              <a:t>Conclusion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 → </a:t>
            </a:r>
            <a:r>
              <a:rPr lang="en-US" sz="2400" i="0" u="none" strike="noStrike" cap="none" baseline="0" dirty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Queenie is probably lying about </a:t>
            </a: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him </a:t>
            </a:r>
            <a:r>
              <a:rPr lang="en-US" sz="2400" i="0" u="none" strike="noStrike" cap="none" baseline="0" dirty="0">
                <a:solidFill>
                  <a:schemeClr val="dk1"/>
                </a:solidFill>
                <a:latin typeface="Georgia" panose="02040502050405020303" pitchFamily="18" charset="0"/>
                <a:sym typeface="Arial"/>
              </a:rPr>
              <a:t>falling down the stairs. </a:t>
            </a:r>
            <a:endParaRPr lang="en-US" sz="2200" i="0" u="none" strike="noStrike" cap="none" baseline="0" dirty="0">
              <a:solidFill>
                <a:schemeClr val="dk1"/>
              </a:solidFill>
              <a:latin typeface="Georgia" panose="02040502050405020303" pitchFamily="18" charset="0"/>
              <a:sym typeface="Arial"/>
            </a:endParaRPr>
          </a:p>
          <a:p>
            <a:pPr marL="0" marR="0" lvl="0" indent="0" algn="l" rtl="0">
              <a:spcBef>
                <a:spcPts val="200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Georgia" panose="02040502050405020303" pitchFamily="18" charset="0"/>
              <a:sym typeface="Arial"/>
            </a:endParaRPr>
          </a:p>
        </p:txBody>
      </p:sp>
      <p:pic>
        <p:nvPicPr>
          <p:cNvPr id="2050" name="Picture 2" descr="C:\Documents and Settings\jpiner\Local Settings\Temporary Internet Files\Content.IE5\IJQ0KUOK\glass-water-cup-15521-medium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6064"/>
            <a:ext cx="2847000" cy="38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kwell">
  <a:themeElements>
    <a:clrScheme name="Genesis">
      <a:dk1>
        <a:srgbClr val="000000"/>
      </a:dk1>
      <a:lt1>
        <a:srgbClr val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304</Words>
  <Application>Microsoft Office PowerPoint</Application>
  <PresentationFormat>On-screen Show (4:3)</PresentationFormat>
  <Paragraphs>28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Inkwell</vt:lpstr>
      <vt:lpstr>      Unit 5: What’s Your Point?</vt:lpstr>
      <vt:lpstr>CSI</vt:lpstr>
      <vt:lpstr>You are investigators </vt:lpstr>
      <vt:lpstr>PowerPoint Presentation</vt:lpstr>
      <vt:lpstr>Let’s take a look at the case. </vt:lpstr>
      <vt:lpstr>Which of the people in the lunchroom killed Joey?</vt:lpstr>
      <vt:lpstr>Investigators, we have another case… </vt:lpstr>
      <vt:lpstr>PowerPoint Presentation</vt:lpstr>
      <vt:lpstr>Now, connect the evidence and the rule to draw a conclusion.  For example…</vt:lpstr>
      <vt:lpstr>PowerPoint Presentation</vt:lpstr>
      <vt:lpstr> Evidence suggests Queenie poisoned her husband.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</dc:title>
  <cp:lastModifiedBy>jpiner</cp:lastModifiedBy>
  <cp:revision>16</cp:revision>
  <dcterms:modified xsi:type="dcterms:W3CDTF">2017-03-07T20:17:05Z</dcterms:modified>
</cp:coreProperties>
</file>