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9" r:id="rId6"/>
    <p:sldId id="260" r:id="rId7"/>
    <p:sldId id="270" r:id="rId8"/>
    <p:sldId id="271" r:id="rId9"/>
    <p:sldId id="272" r:id="rId10"/>
    <p:sldId id="273" r:id="rId11"/>
    <p:sldId id="261" r:id="rId12"/>
    <p:sldId id="262" r:id="rId13"/>
    <p:sldId id="263" r:id="rId14"/>
    <p:sldId id="264" r:id="rId15"/>
    <p:sldId id="266" r:id="rId16"/>
    <p:sldId id="275" r:id="rId17"/>
    <p:sldId id="274" r:id="rId18"/>
    <p:sldId id="267" r:id="rId19"/>
    <p:sldId id="276" r:id="rId20"/>
    <p:sldId id="268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132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C7BEC-71F3-4F9E-843F-37ACCF25934B}" type="datetimeFigureOut">
              <a:rPr lang="en-US" smtClean="0"/>
              <a:pPr/>
              <a:t>3/4/2016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32448-00A6-40CD-A5C2-2F1ED9DD4C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C7BEC-71F3-4F9E-843F-37ACCF25934B}" type="datetimeFigureOut">
              <a:rPr lang="en-US" smtClean="0"/>
              <a:pPr/>
              <a:t>3/4/2016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32448-00A6-40CD-A5C2-2F1ED9DD4C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C7BEC-71F3-4F9E-843F-37ACCF25934B}" type="datetimeFigureOut">
              <a:rPr lang="en-US" smtClean="0"/>
              <a:pPr/>
              <a:t>3/4/2016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32448-00A6-40CD-A5C2-2F1ED9DD4C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C7BEC-71F3-4F9E-843F-37ACCF25934B}" type="datetimeFigureOut">
              <a:rPr lang="en-US" smtClean="0"/>
              <a:pPr/>
              <a:t>3/4/2016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32448-00A6-40CD-A5C2-2F1ED9DD4C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C7BEC-71F3-4F9E-843F-37ACCF25934B}" type="datetimeFigureOut">
              <a:rPr lang="en-US" smtClean="0"/>
              <a:pPr/>
              <a:t>3/4/2016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32448-00A6-40CD-A5C2-2F1ED9DD4C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C7BEC-71F3-4F9E-843F-37ACCF25934B}" type="datetimeFigureOut">
              <a:rPr lang="en-US" smtClean="0"/>
              <a:pPr/>
              <a:t>3/4/2016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32448-00A6-40CD-A5C2-2F1ED9DD4C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C7BEC-71F3-4F9E-843F-37ACCF25934B}" type="datetimeFigureOut">
              <a:rPr lang="en-US" smtClean="0"/>
              <a:pPr/>
              <a:t>3/4/2016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32448-00A6-40CD-A5C2-2F1ED9DD4C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C7BEC-71F3-4F9E-843F-37ACCF25934B}" type="datetimeFigureOut">
              <a:rPr lang="en-US" smtClean="0"/>
              <a:pPr/>
              <a:t>3/4/2016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32448-00A6-40CD-A5C2-2F1ED9DD4C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C7BEC-71F3-4F9E-843F-37ACCF25934B}" type="datetimeFigureOut">
              <a:rPr lang="en-US" smtClean="0"/>
              <a:pPr/>
              <a:t>3/4/2016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32448-00A6-40CD-A5C2-2F1ED9DD4C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C7BEC-71F3-4F9E-843F-37ACCF25934B}" type="datetimeFigureOut">
              <a:rPr lang="en-US" smtClean="0"/>
              <a:pPr/>
              <a:t>3/4/2016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32448-00A6-40CD-A5C2-2F1ED9DD4C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C7BEC-71F3-4F9E-843F-37ACCF25934B}" type="datetimeFigureOut">
              <a:rPr lang="en-US" smtClean="0"/>
              <a:pPr/>
              <a:t>3/4/2016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32448-00A6-40CD-A5C2-2F1ED9DD4C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0C7BEC-71F3-4F9E-843F-37ACCF25934B}" type="datetimeFigureOut">
              <a:rPr lang="en-US" smtClean="0"/>
              <a:pPr/>
              <a:t>3/4/2016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A32448-00A6-40CD-A5C2-2F1ED9DD4CF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wmf"/><Relationship Id="rId5" Type="http://schemas.openxmlformats.org/officeDocument/2006/relationships/image" Target="../media/image7.wmf"/><Relationship Id="rId4" Type="http://schemas.openxmlformats.org/officeDocument/2006/relationships/image" Target="../media/image6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  <a:alpha val="7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9600" b="1" dirty="0" smtClean="0">
                <a:solidFill>
                  <a:schemeClr val="accent5">
                    <a:lumMod val="50000"/>
                  </a:schemeClr>
                </a:solidFill>
              </a:rPr>
              <a:t>Ecology</a:t>
            </a:r>
            <a:endParaRPr lang="en-US" sz="9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endParaRPr lang="en-US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0" name="Picture 9" descr="ecology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3124200"/>
            <a:ext cx="3021753" cy="3276600"/>
          </a:xfrm>
          <a:prstGeom prst="rect">
            <a:avLst/>
          </a:prstGeom>
          <a:solidFill>
            <a:schemeClr val="accent4">
              <a:lumMod val="75000"/>
              <a:alpha val="7100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types and number of living things in a land ecosystem will always be related to the amount of fresh water available.</a:t>
            </a:r>
            <a:endParaRPr lang="en-US" dirty="0"/>
          </a:p>
        </p:txBody>
      </p:sp>
      <p:pic>
        <p:nvPicPr>
          <p:cNvPr id="4" name="Picture 3" descr="rain-fores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3200400"/>
            <a:ext cx="3810000" cy="3038475"/>
          </a:xfrm>
          <a:prstGeom prst="rect">
            <a:avLst/>
          </a:prstGeom>
        </p:spPr>
      </p:pic>
      <p:pic>
        <p:nvPicPr>
          <p:cNvPr id="5" name="Picture 4" descr="deser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24400" y="3733800"/>
            <a:ext cx="3886200" cy="2914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All ecosystems need certain materials.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These needed materials cycle around in an ecosystem.</a:t>
            </a:r>
          </a:p>
          <a:p>
            <a:endParaRPr lang="en-US" dirty="0"/>
          </a:p>
        </p:txBody>
      </p:sp>
      <p:pic>
        <p:nvPicPr>
          <p:cNvPr id="4" name="Picture 3" descr="Lone_Palm_Sahara_Deser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0400" y="2743200"/>
            <a:ext cx="4572000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 cycles through ecosystems</a:t>
            </a:r>
            <a:endParaRPr lang="en-US" dirty="0"/>
          </a:p>
        </p:txBody>
      </p:sp>
      <p:pic>
        <p:nvPicPr>
          <p:cNvPr id="4" name="Content Placeholder 3" descr="watercycle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00200" y="1367751"/>
            <a:ext cx="5791199" cy="51257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Carbon cycles through ecosystems</a:t>
            </a:r>
            <a:endParaRPr lang="en-US" dirty="0"/>
          </a:p>
        </p:txBody>
      </p:sp>
      <p:pic>
        <p:nvPicPr>
          <p:cNvPr id="4" name="Content Placeholder 3" descr="carbon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3401" y="1447800"/>
            <a:ext cx="8057794" cy="484242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Nitrogen cycles through ecosystems</a:t>
            </a:r>
            <a:endParaRPr lang="en-US" dirty="0"/>
          </a:p>
        </p:txBody>
      </p:sp>
      <p:pic>
        <p:nvPicPr>
          <p:cNvPr id="4" name="Content Placeholder 3" descr="Nitrogen1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33600" y="1136024"/>
            <a:ext cx="4724400" cy="563612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Living things capture and release energy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Producers- organisms that capture energy and store it in food as chemical energy.</a:t>
            </a:r>
          </a:p>
          <a:p>
            <a:r>
              <a:rPr lang="en-US" dirty="0" smtClean="0"/>
              <a:t>Producers allow energy to enter the ecosystem by way of photosynthesis.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6058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57800" y="3733800"/>
            <a:ext cx="2819400" cy="28945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Living things capture and release energy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Consumers- organisms that cannot produce their own food and must get their food from other sources.</a:t>
            </a:r>
          </a:p>
          <a:p>
            <a:r>
              <a:rPr lang="en-US" dirty="0" smtClean="0"/>
              <a:t>Consumers get their energy by eating or consuming other organisms.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cheeta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62200" y="4231531"/>
            <a:ext cx="3810000" cy="26264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Living things capture and release energy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Decomposers- organisms that break down dead plant and animal matter into simpler compounds.</a:t>
            </a:r>
          </a:p>
          <a:p>
            <a:r>
              <a:rPr lang="en-US" dirty="0" smtClean="0"/>
              <a:t>Decomposers are the clean-up crew for the ecosystem.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MUSHROOM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24200" y="3886200"/>
            <a:ext cx="3325624" cy="2647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Models help explain feeding relationships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 food chain describes the feeding relationship between a producer, and a single chain of consumers in an ecosystem.</a:t>
            </a:r>
            <a:endParaRPr lang="en-US" dirty="0"/>
          </a:p>
        </p:txBody>
      </p:sp>
      <p:pic>
        <p:nvPicPr>
          <p:cNvPr id="6" name="Content Placeholder 5" descr="The%20heron%20Food%20Chain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90773" y="1370436"/>
            <a:ext cx="3438827" cy="548756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Models help explain feeding relationships</a:t>
            </a:r>
            <a:endParaRPr lang="en-US" dirty="0"/>
          </a:p>
        </p:txBody>
      </p:sp>
      <p:pic>
        <p:nvPicPr>
          <p:cNvPr id="7" name="Content Placeholder 6" descr="foodweb.gif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-82604" y="1835405"/>
            <a:ext cx="4883204" cy="4260596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A food web is a model of the feeding relationship between many different consumers and producers in an ecosystem.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ecology?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Ecology is the scientific study of how organisms interact with their environment and with all of the other organisms that live in that environment.</a:t>
            </a:r>
            <a:endParaRPr lang="en-US" dirty="0"/>
          </a:p>
        </p:txBody>
      </p:sp>
      <p:pic>
        <p:nvPicPr>
          <p:cNvPr id="6" name="Content Placeholder 5" descr="ecology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419600" y="1295400"/>
            <a:ext cx="4495800" cy="5257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Available energy decreases as it moves through an ecosystem</a:t>
            </a:r>
            <a:endParaRPr lang="en-US" dirty="0"/>
          </a:p>
        </p:txBody>
      </p:sp>
      <p:pic>
        <p:nvPicPr>
          <p:cNvPr id="6" name="Content Placeholder 5" descr="44_q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00200" y="1904999"/>
            <a:ext cx="5867399" cy="444760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is an ecosystem?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6" name="Content Placeholder 5" descr="pond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295400"/>
            <a:ext cx="3806784" cy="4648200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An ecosystem is a particular environment and all the living things that are supported by it.</a:t>
            </a:r>
          </a:p>
          <a:p>
            <a:pPr lvl="1"/>
            <a:r>
              <a:rPr lang="en-US" dirty="0" smtClean="0"/>
              <a:t>Examples-</a:t>
            </a:r>
          </a:p>
          <a:p>
            <a:pPr lvl="1">
              <a:buNone/>
            </a:pPr>
            <a:r>
              <a:rPr lang="en-US" dirty="0"/>
              <a:t>	</a:t>
            </a:r>
            <a:r>
              <a:rPr lang="en-US" dirty="0" smtClean="0"/>
              <a:t>	1. Pond</a:t>
            </a:r>
          </a:p>
          <a:p>
            <a:pPr lvl="1">
              <a:buNone/>
            </a:pPr>
            <a:r>
              <a:rPr lang="en-US" dirty="0"/>
              <a:t>	</a:t>
            </a:r>
            <a:r>
              <a:rPr lang="en-US" dirty="0" smtClean="0"/>
              <a:t>	2. Desert</a:t>
            </a:r>
          </a:p>
          <a:p>
            <a:pPr lvl="1">
              <a:buNone/>
            </a:pPr>
            <a:r>
              <a:rPr lang="en-US" dirty="0"/>
              <a:t>	</a:t>
            </a:r>
            <a:r>
              <a:rPr lang="en-US" dirty="0" smtClean="0"/>
              <a:t>	3. Swamp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Biotic factors interact with an ecosystem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living parts of an ecosystem are called the biotic factors.</a:t>
            </a:r>
          </a:p>
        </p:txBody>
      </p:sp>
      <p:pic>
        <p:nvPicPr>
          <p:cNvPr id="3074" name="Picture 2" descr="C:\Program Files\Microsoft Office\MEDIA\CAGCAT10\j0332364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971800"/>
            <a:ext cx="1829714" cy="1474927"/>
          </a:xfrm>
          <a:prstGeom prst="rect">
            <a:avLst/>
          </a:prstGeom>
          <a:noFill/>
        </p:spPr>
      </p:pic>
      <p:pic>
        <p:nvPicPr>
          <p:cNvPr id="3075" name="Picture 3" descr="C:\Documents and Settings\jlay\Local Settings\Temporary Internet Files\Content.IE5\8DKJOPXQ\MC900120819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4724400"/>
            <a:ext cx="2612376" cy="1771826"/>
          </a:xfrm>
          <a:prstGeom prst="rect">
            <a:avLst/>
          </a:prstGeom>
          <a:noFill/>
        </p:spPr>
      </p:pic>
      <p:pic>
        <p:nvPicPr>
          <p:cNvPr id="3076" name="Picture 4" descr="C:\Documents and Settings\jlay\Local Settings\Temporary Internet Files\Content.IE5\8DKJOPXQ\MC900192501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0" y="2286000"/>
            <a:ext cx="2162706" cy="4572000"/>
          </a:xfrm>
          <a:prstGeom prst="rect">
            <a:avLst/>
          </a:prstGeom>
          <a:noFill/>
        </p:spPr>
      </p:pic>
      <p:pic>
        <p:nvPicPr>
          <p:cNvPr id="3077" name="Picture 5" descr="C:\Documents and Settings\jlay\Local Settings\Temporary Internet Files\Content.IE5\8YVKDI9E\MC900331208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19200" y="5029200"/>
            <a:ext cx="1816729" cy="1341422"/>
          </a:xfrm>
          <a:prstGeom prst="rect">
            <a:avLst/>
          </a:prstGeom>
          <a:noFill/>
        </p:spPr>
      </p:pic>
      <p:pic>
        <p:nvPicPr>
          <p:cNvPr id="3078" name="Picture 6" descr="C:\Documents and Settings\jlay\Local Settings\Temporary Internet Files\Content.IE5\8YVKDI9E\MC900057631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67450" y="2486025"/>
            <a:ext cx="1809750" cy="1428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Examples of Interactions by biotic factors.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371600" lvl="2" indent="-457200">
              <a:buAutoNum type="arabicPeriod"/>
            </a:pPr>
            <a:r>
              <a:rPr lang="en-US" dirty="0" smtClean="0"/>
              <a:t>The types of plants found in an area will determine the types of animals that can live there.  Plants are a food source.</a:t>
            </a:r>
          </a:p>
          <a:p>
            <a:pPr marL="1371600" lvl="2" indent="-457200">
              <a:buNone/>
            </a:pPr>
            <a:endParaRPr lang="en-US" dirty="0" smtClean="0"/>
          </a:p>
          <a:p>
            <a:pPr marL="1371600" lvl="2" indent="-457200">
              <a:buNone/>
            </a:pPr>
            <a:endParaRPr lang="en-US" dirty="0" smtClean="0"/>
          </a:p>
          <a:p>
            <a:pPr lvl="2">
              <a:buNone/>
            </a:pPr>
            <a:r>
              <a:rPr lang="en-US" dirty="0" smtClean="0"/>
              <a:t>2. A beaver builds a dam that changes the flow of a river.</a:t>
            </a:r>
          </a:p>
          <a:p>
            <a:pPr lvl="2">
              <a:buNone/>
            </a:pPr>
            <a:endParaRPr lang="en-US" dirty="0"/>
          </a:p>
          <a:p>
            <a:pPr lvl="2">
              <a:buNone/>
            </a:pPr>
            <a:endParaRPr lang="en-US" dirty="0" smtClean="0"/>
          </a:p>
          <a:p>
            <a:pPr lvl="2">
              <a:buNone/>
            </a:pPr>
            <a:endParaRPr lang="en-US" dirty="0" smtClean="0"/>
          </a:p>
          <a:p>
            <a:pPr lvl="2">
              <a:buNone/>
            </a:pPr>
            <a:r>
              <a:rPr lang="en-US" dirty="0" smtClean="0"/>
              <a:t>3. Corals form giant reefs that provide food and shelter for marine organisms.</a:t>
            </a:r>
          </a:p>
          <a:p>
            <a:endParaRPr lang="en-US" dirty="0"/>
          </a:p>
        </p:txBody>
      </p:sp>
      <p:pic>
        <p:nvPicPr>
          <p:cNvPr id="2050" name="Picture 2" descr="C:\Documents and Settings\jlay\Local Settings\Temporary Internet Files\Content.IE5\8DKJOPXQ\MC900435592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2286000"/>
            <a:ext cx="1066800" cy="1066800"/>
          </a:xfrm>
          <a:prstGeom prst="rect">
            <a:avLst/>
          </a:prstGeom>
          <a:noFill/>
        </p:spPr>
      </p:pic>
      <p:pic>
        <p:nvPicPr>
          <p:cNvPr id="2051" name="Picture 3" descr="C:\Documents and Settings\jlay\Local Settings\Temporary Internet Files\Content.IE5\WLAX234H\MC900133555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3657600"/>
            <a:ext cx="2335795" cy="1524755"/>
          </a:xfrm>
          <a:prstGeom prst="rect">
            <a:avLst/>
          </a:prstGeom>
          <a:noFill/>
        </p:spPr>
      </p:pic>
      <p:pic>
        <p:nvPicPr>
          <p:cNvPr id="2052" name="Picture 4" descr="C:\Documents and Settings\jlay\Local Settings\Temporary Internet Files\Content.IE5\CTTSLSTL\MM900282885[1]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5486400"/>
            <a:ext cx="1447800" cy="12762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Abiotic</a:t>
            </a:r>
            <a:r>
              <a:rPr lang="en-US" dirty="0" smtClean="0"/>
              <a:t> factors affect ecosystems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Abiotic</a:t>
            </a:r>
            <a:r>
              <a:rPr lang="en-US" dirty="0" smtClean="0"/>
              <a:t> factors include both the physical and chemical parts of an ecosystem.</a:t>
            </a:r>
          </a:p>
          <a:p>
            <a:r>
              <a:rPr lang="en-US" dirty="0" smtClean="0"/>
              <a:t>Physical factors include:</a:t>
            </a:r>
            <a:endParaRPr lang="en-US" dirty="0"/>
          </a:p>
          <a:p>
            <a:pPr lvl="1"/>
            <a:r>
              <a:rPr lang="en-US" dirty="0" smtClean="0"/>
              <a:t>Temperature</a:t>
            </a:r>
          </a:p>
          <a:p>
            <a:pPr lvl="1"/>
            <a:r>
              <a:rPr lang="en-US" dirty="0" smtClean="0"/>
              <a:t>Amount of sunlight</a:t>
            </a:r>
          </a:p>
          <a:p>
            <a:r>
              <a:rPr lang="en-US" dirty="0" smtClean="0"/>
              <a:t>Chemical factors include:</a:t>
            </a:r>
          </a:p>
          <a:p>
            <a:pPr lvl="1"/>
            <a:r>
              <a:rPr lang="en-US" dirty="0" smtClean="0"/>
              <a:t>Minerals in the soil</a:t>
            </a:r>
          </a:p>
          <a:p>
            <a:pPr lvl="1"/>
            <a:r>
              <a:rPr lang="en-US" dirty="0" smtClean="0"/>
              <a:t>Salt in the water</a:t>
            </a:r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</p:txBody>
      </p:sp>
      <p:pic>
        <p:nvPicPr>
          <p:cNvPr id="4098" name="Picture 2" descr="C:\Documents and Settings\jlay\Local Settings\Temporary Internet Files\Content.IE5\8DKJOPXQ\MC900413624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0" y="3124200"/>
            <a:ext cx="2292036" cy="3446352"/>
          </a:xfrm>
          <a:prstGeom prst="rect">
            <a:avLst/>
          </a:prstGeom>
          <a:noFill/>
        </p:spPr>
      </p:pic>
      <p:pic>
        <p:nvPicPr>
          <p:cNvPr id="4100" name="Picture 4" descr="C:\Documents and Settings\jlay\Local Settings\Temporary Internet Files\Content.IE5\0AC06HX6\MC900432589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667000"/>
            <a:ext cx="1828572" cy="1828572"/>
          </a:xfrm>
          <a:prstGeom prst="rect">
            <a:avLst/>
          </a:prstGeom>
          <a:noFill/>
        </p:spPr>
      </p:pic>
      <p:pic>
        <p:nvPicPr>
          <p:cNvPr id="4101" name="Picture 5" descr="C:\Documents and Settings\jlay\Local Settings\Temporary Internet Files\Content.IE5\8YVKDI9E\MP900402208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7200" y="4800600"/>
            <a:ext cx="2095500" cy="167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Temperature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None/>
            </a:pPr>
            <a:r>
              <a:rPr lang="en-US" dirty="0" smtClean="0"/>
              <a:t>Tropical rain forest has warm temperature and a wide variety of plants.</a:t>
            </a:r>
          </a:p>
          <a:p>
            <a:pPr lvl="1">
              <a:buNone/>
            </a:pPr>
            <a:endParaRPr lang="en-US" dirty="0"/>
          </a:p>
        </p:txBody>
      </p:sp>
      <p:pic>
        <p:nvPicPr>
          <p:cNvPr id="5" name="Picture 4" descr="rainfores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28800" y="2667000"/>
            <a:ext cx="5029200" cy="3771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Some plants grow in harsh sunlight, some require almost none.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Aquatic plants and animals that require little sunlight can live on the ocean floor, while others need a shallow water space for more light.</a:t>
            </a:r>
            <a:endParaRPr lang="en-US" dirty="0"/>
          </a:p>
        </p:txBody>
      </p:sp>
      <p:pic>
        <p:nvPicPr>
          <p:cNvPr id="5" name="Picture 4" descr="The-weirdest-animals-on-planet-Earth-0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05400" y="1143000"/>
            <a:ext cx="2595046" cy="1676400"/>
          </a:xfrm>
          <a:prstGeom prst="rect">
            <a:avLst/>
          </a:prstGeom>
        </p:spPr>
      </p:pic>
      <p:pic>
        <p:nvPicPr>
          <p:cNvPr id="6" name="Picture 5" descr="cactus_bi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95400" y="3200400"/>
            <a:ext cx="2372519" cy="320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Soils that have a lot of decay can hold water well and will allow air to reach the plant roots.</a:t>
            </a:r>
          </a:p>
          <a:p>
            <a:r>
              <a:rPr lang="en-US" dirty="0" smtClean="0"/>
              <a:t>Sandy soils do not hold water well.</a:t>
            </a:r>
            <a:endParaRPr lang="en-US" dirty="0"/>
          </a:p>
        </p:txBody>
      </p:sp>
      <p:pic>
        <p:nvPicPr>
          <p:cNvPr id="4" name="Picture 3" descr="SoilTypes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81200" y="3429000"/>
            <a:ext cx="4876800" cy="3035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785</TotalTime>
  <Words>459</Words>
  <Application>Microsoft Office PowerPoint</Application>
  <PresentationFormat>On-screen Show (4:3)</PresentationFormat>
  <Paragraphs>60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Ecology</vt:lpstr>
      <vt:lpstr>What is ecology?</vt:lpstr>
      <vt:lpstr>What is an ecosystem? </vt:lpstr>
      <vt:lpstr>Biotic factors interact with an ecosystem</vt:lpstr>
      <vt:lpstr>Examples of Interactions by biotic factors.</vt:lpstr>
      <vt:lpstr>Abiotic factors affect ecosystems</vt:lpstr>
      <vt:lpstr>Temperature</vt:lpstr>
      <vt:lpstr>Light</vt:lpstr>
      <vt:lpstr>Soil</vt:lpstr>
      <vt:lpstr>Water</vt:lpstr>
      <vt:lpstr>All ecosystems need certain materials.</vt:lpstr>
      <vt:lpstr>Water cycles through ecosystems</vt:lpstr>
      <vt:lpstr>Carbon cycles through ecosystems</vt:lpstr>
      <vt:lpstr>Nitrogen cycles through ecosystems</vt:lpstr>
      <vt:lpstr>Living things capture and release energy</vt:lpstr>
      <vt:lpstr>Living things capture and release energy</vt:lpstr>
      <vt:lpstr>Living things capture and release energy</vt:lpstr>
      <vt:lpstr>Models help explain feeding relationships</vt:lpstr>
      <vt:lpstr>Models help explain feeding relationships</vt:lpstr>
      <vt:lpstr>Available energy decreases as it moves through an ecosystem</vt:lpstr>
    </vt:vector>
  </TitlesOfParts>
  <Company>Wake County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jlay</dc:creator>
  <cp:lastModifiedBy>sbaumgarten</cp:lastModifiedBy>
  <cp:revision>34</cp:revision>
  <dcterms:created xsi:type="dcterms:W3CDTF">2011-05-11T18:18:32Z</dcterms:created>
  <dcterms:modified xsi:type="dcterms:W3CDTF">2016-03-04T16:45:40Z</dcterms:modified>
</cp:coreProperties>
</file>