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A8B96-C419-4336-A7E7-A7F7E0B56E9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EE3F3-4A8E-4845-AA00-719D5A5F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 By </a:t>
            </a:r>
            <a:r>
              <a:rPr lang="en-US" i="1" dirty="0" err="1" smtClean="0"/>
              <a:t>Creator:William</a:t>
            </a:r>
            <a:r>
              <a:rPr lang="en-US" i="1" dirty="0" smtClean="0"/>
              <a:t> T. Maud (William T. Maud, 1890)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90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Heimdallr</a:t>
            </a:r>
            <a:r>
              <a:rPr lang="en-US" baseline="0" dirty="0" smtClean="0"/>
              <a:t> is pictured with the rooster </a:t>
            </a:r>
            <a:r>
              <a:rPr lang="en-US" b="0" dirty="0" err="1" smtClean="0"/>
              <a:t>Gullinkambi</a:t>
            </a:r>
            <a:r>
              <a:rPr lang="en-US" b="0" dirty="0" smtClean="0"/>
              <a:t>, who is one of three roosters</a:t>
            </a:r>
            <a:r>
              <a:rPr lang="en-US" b="0" baseline="0" dirty="0" smtClean="0"/>
              <a:t> whose crowing is said to signal the events of </a:t>
            </a:r>
            <a:r>
              <a:rPr lang="en-US" dirty="0" err="1" smtClean="0"/>
              <a:t>Ragnarök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Image: "</a:t>
            </a:r>
            <a:r>
              <a:rPr lang="en-US" i="1" dirty="0" err="1" smtClean="0"/>
              <a:t>Heimdal</a:t>
            </a:r>
            <a:r>
              <a:rPr lang="en-US" i="1" dirty="0" smtClean="0"/>
              <a:t> (1907) by J. T. </a:t>
            </a:r>
            <a:r>
              <a:rPr lang="en-US" i="1" dirty="0" err="1" smtClean="0"/>
              <a:t>Lundbye</a:t>
            </a:r>
            <a:r>
              <a:rPr lang="en-US" i="1" dirty="0" smtClean="0"/>
              <a:t>" by Johan Thomas </a:t>
            </a:r>
            <a:r>
              <a:rPr lang="en-US" i="1" dirty="0" err="1" smtClean="0"/>
              <a:t>Lundbye</a:t>
            </a:r>
            <a:r>
              <a:rPr lang="en-US" i="1" dirty="0" smtClean="0"/>
              <a:t> - Published in Johansen, P. Nordisk </a:t>
            </a:r>
            <a:r>
              <a:rPr lang="en-US" i="1" dirty="0" err="1" smtClean="0"/>
              <a:t>Oldtid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Dansk </a:t>
            </a:r>
            <a:r>
              <a:rPr lang="en-US" i="1" dirty="0" err="1" smtClean="0"/>
              <a:t>Kunst</a:t>
            </a:r>
            <a:r>
              <a:rPr lang="en-US" i="1" dirty="0" smtClean="0"/>
              <a:t>. I </a:t>
            </a:r>
            <a:r>
              <a:rPr lang="en-US" i="1" dirty="0" err="1" smtClean="0"/>
              <a:t>komission</a:t>
            </a:r>
            <a:r>
              <a:rPr lang="en-US" i="1" dirty="0" smtClean="0"/>
              <a:t> hos H. </a:t>
            </a:r>
            <a:r>
              <a:rPr lang="en-US" i="1" dirty="0" err="1" smtClean="0"/>
              <a:t>Hagerup</a:t>
            </a:r>
            <a:r>
              <a:rPr lang="en-US" i="1" dirty="0" smtClean="0"/>
              <a:t>.. Licensed under Public Domain via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File:Heimdal</a:t>
            </a:r>
            <a:r>
              <a:rPr lang="en-US" i="1" dirty="0" smtClean="0"/>
              <a:t>_(1907)_by_J._T._</a:t>
            </a:r>
            <a:r>
              <a:rPr lang="en-US" i="1" dirty="0" err="1" smtClean="0"/>
              <a:t>Lundbye.jpg</a:t>
            </a:r>
            <a:r>
              <a:rPr lang="en-US" i="1" dirty="0" smtClean="0"/>
              <a:t>#/media/</a:t>
            </a:r>
            <a:r>
              <a:rPr lang="en-US" i="1" dirty="0" err="1" smtClean="0"/>
              <a:t>File:Heimdal</a:t>
            </a:r>
            <a:r>
              <a:rPr lang="en-US" i="1" dirty="0" smtClean="0"/>
              <a:t>_(1907)_by_J._T._</a:t>
            </a:r>
            <a:r>
              <a:rPr lang="en-US" i="1" dirty="0" err="1" smtClean="0"/>
              <a:t>Lundbye.jpg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Image: Johannes </a:t>
            </a:r>
            <a:r>
              <a:rPr lang="en-US" i="1" dirty="0" err="1" smtClean="0"/>
              <a:t>Gehrts</a:t>
            </a:r>
            <a:r>
              <a:rPr lang="en-US" i="1" dirty="0" smtClean="0"/>
              <a:t> [Public domain],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According</a:t>
            </a:r>
            <a:r>
              <a:rPr lang="en-US" baseline="0" dirty="0" smtClean="0"/>
              <a:t> to Norse legend, Odin sacrificed his eye to </a:t>
            </a:r>
            <a:r>
              <a:rPr lang="en-US" b="0" dirty="0" err="1" smtClean="0"/>
              <a:t>Mímir</a:t>
            </a:r>
            <a:r>
              <a:rPr lang="en-US" b="0" dirty="0" smtClean="0"/>
              <a:t>, a figure renowned</a:t>
            </a:r>
            <a:r>
              <a:rPr lang="en-US" b="0" baseline="0" dirty="0" smtClean="0"/>
              <a:t> for his knowledge and wisdom, in exchange for wisdom 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</a:t>
            </a:r>
            <a:r>
              <a:rPr lang="en-US" i="1" baseline="0" dirty="0" smtClean="0"/>
              <a:t> Ludwig </a:t>
            </a:r>
            <a:r>
              <a:rPr lang="en-US" i="1" baseline="0" dirty="0" err="1" smtClean="0"/>
              <a:t>Pietsch</a:t>
            </a:r>
            <a:r>
              <a:rPr lang="en-US" i="1" baseline="0" dirty="0" smtClean="0"/>
              <a:t>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 By </a:t>
            </a:r>
            <a:r>
              <a:rPr lang="en-US" i="1" dirty="0" err="1" smtClean="0"/>
              <a:t>Creator:William</a:t>
            </a:r>
            <a:r>
              <a:rPr lang="en-US" i="1" dirty="0" smtClean="0"/>
              <a:t> T. Maud (William T. Maud, 1890)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 "Thor by Johannes </a:t>
            </a:r>
            <a:r>
              <a:rPr lang="en-US" i="1" dirty="0" err="1" smtClean="0"/>
              <a:t>Gehrts</a:t>
            </a:r>
            <a:r>
              <a:rPr lang="en-US" i="1" dirty="0" smtClean="0"/>
              <a:t>" by Eduard Ade - Felix </a:t>
            </a:r>
            <a:r>
              <a:rPr lang="en-US" i="1" dirty="0" err="1" smtClean="0"/>
              <a:t>Dahn</a:t>
            </a:r>
            <a:r>
              <a:rPr lang="en-US" i="1" dirty="0" smtClean="0"/>
              <a:t>, Therese </a:t>
            </a:r>
            <a:r>
              <a:rPr lang="en-US" i="1" dirty="0" err="1" smtClean="0"/>
              <a:t>Dahn</a:t>
            </a:r>
            <a:r>
              <a:rPr lang="en-US" i="1" dirty="0" smtClean="0"/>
              <a:t>, Therese (von </a:t>
            </a:r>
            <a:r>
              <a:rPr lang="en-US" i="1" dirty="0" err="1" smtClean="0"/>
              <a:t>Droste-Hülshoff</a:t>
            </a:r>
            <a:r>
              <a:rPr lang="en-US" i="1" dirty="0" smtClean="0"/>
              <a:t>) </a:t>
            </a:r>
            <a:r>
              <a:rPr lang="en-US" i="1" dirty="0" err="1" smtClean="0"/>
              <a:t>Dahn</a:t>
            </a:r>
            <a:r>
              <a:rPr lang="en-US" i="1" dirty="0" smtClean="0"/>
              <a:t>, Frau, Therese von </a:t>
            </a:r>
            <a:r>
              <a:rPr lang="en-US" i="1" dirty="0" err="1" smtClean="0"/>
              <a:t>Droste-Hülshoff</a:t>
            </a:r>
            <a:r>
              <a:rPr lang="en-US" i="1" dirty="0" smtClean="0"/>
              <a:t> </a:t>
            </a:r>
            <a:r>
              <a:rPr lang="en-US" i="1" dirty="0" err="1" smtClean="0"/>
              <a:t>Dahn</a:t>
            </a:r>
            <a:r>
              <a:rPr lang="en-US" i="1" dirty="0" smtClean="0"/>
              <a:t> (1901). </a:t>
            </a:r>
            <a:r>
              <a:rPr lang="en-US" i="1" dirty="0" err="1" smtClean="0"/>
              <a:t>Walhall</a:t>
            </a:r>
            <a:r>
              <a:rPr lang="en-US" i="1" dirty="0" smtClean="0"/>
              <a:t>: </a:t>
            </a:r>
            <a:r>
              <a:rPr lang="en-US" i="1" dirty="0" err="1" smtClean="0"/>
              <a:t>Germanische</a:t>
            </a:r>
            <a:r>
              <a:rPr lang="en-US" i="1" dirty="0" smtClean="0"/>
              <a:t> </a:t>
            </a:r>
            <a:r>
              <a:rPr lang="en-US" i="1" dirty="0" err="1" smtClean="0"/>
              <a:t>Götter</a:t>
            </a:r>
            <a:r>
              <a:rPr lang="en-US" i="1" dirty="0" smtClean="0"/>
              <a:t>- und </a:t>
            </a:r>
            <a:r>
              <a:rPr lang="en-US" i="1" dirty="0" err="1" smtClean="0"/>
              <a:t>Heldensagen</a:t>
            </a:r>
            <a:r>
              <a:rPr lang="en-US" i="1" dirty="0" smtClean="0"/>
              <a:t>. </a:t>
            </a:r>
            <a:r>
              <a:rPr lang="en-US" i="1" dirty="0" err="1" smtClean="0"/>
              <a:t>Für</a:t>
            </a:r>
            <a:r>
              <a:rPr lang="en-US" i="1" dirty="0" smtClean="0"/>
              <a:t> Alt und Jung am </a:t>
            </a:r>
            <a:r>
              <a:rPr lang="en-US" i="1" dirty="0" err="1" smtClean="0"/>
              <a:t>deutschen</a:t>
            </a:r>
            <a:r>
              <a:rPr lang="en-US" i="1" dirty="0" smtClean="0"/>
              <a:t> Herd. </a:t>
            </a:r>
            <a:r>
              <a:rPr lang="en-US" i="1" dirty="0" err="1" smtClean="0"/>
              <a:t>Breitkopf</a:t>
            </a:r>
            <a:r>
              <a:rPr lang="en-US" i="1" dirty="0" smtClean="0"/>
              <a:t> und </a:t>
            </a:r>
            <a:r>
              <a:rPr lang="en-US" i="1" dirty="0" err="1" smtClean="0"/>
              <a:t>Härtel</a:t>
            </a:r>
            <a:r>
              <a:rPr lang="en-US" i="1" dirty="0" smtClean="0"/>
              <a:t>.. Licensed under Public Domain via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File:Thor_by_Johannes_Gehrts.jpg</a:t>
            </a:r>
            <a:r>
              <a:rPr lang="en-US" i="1" dirty="0" smtClean="0"/>
              <a:t>#/media/</a:t>
            </a:r>
            <a:r>
              <a:rPr lang="en-US" i="1" dirty="0" err="1" smtClean="0"/>
              <a:t>File:Thor_by_Johannes_Gehrts.jpg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Thor wields the mountain-crushing hammer, Mjölnir, wears the belt Megingjörð and the iron gloves Járngreipr, and owns the staff </a:t>
            </a:r>
            <a:r>
              <a:rPr lang="en-US" dirty="0" err="1" smtClean="0"/>
              <a:t>Gríðarvölr</a:t>
            </a:r>
            <a:r>
              <a:rPr lang="en-US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Image: "Thor by Johannes </a:t>
            </a:r>
            <a:r>
              <a:rPr lang="en-US" i="1" dirty="0" err="1" smtClean="0"/>
              <a:t>Gehrts</a:t>
            </a:r>
            <a:r>
              <a:rPr lang="en-US" i="1" dirty="0" smtClean="0"/>
              <a:t>" by Eduard Ade - Felix </a:t>
            </a:r>
            <a:r>
              <a:rPr lang="en-US" i="1" dirty="0" err="1" smtClean="0"/>
              <a:t>Dahn</a:t>
            </a:r>
            <a:r>
              <a:rPr lang="en-US" i="1" dirty="0" smtClean="0"/>
              <a:t>, Therese </a:t>
            </a:r>
            <a:r>
              <a:rPr lang="en-US" i="1" dirty="0" err="1" smtClean="0"/>
              <a:t>Dahn</a:t>
            </a:r>
            <a:r>
              <a:rPr lang="en-US" i="1" dirty="0" smtClean="0"/>
              <a:t>, Therese (von </a:t>
            </a:r>
            <a:r>
              <a:rPr lang="en-US" i="1" dirty="0" err="1" smtClean="0"/>
              <a:t>Droste-Hülshoff</a:t>
            </a:r>
            <a:r>
              <a:rPr lang="en-US" i="1" dirty="0" smtClean="0"/>
              <a:t>) </a:t>
            </a:r>
            <a:r>
              <a:rPr lang="en-US" i="1" dirty="0" err="1" smtClean="0"/>
              <a:t>Dahn</a:t>
            </a:r>
            <a:r>
              <a:rPr lang="en-US" i="1" dirty="0" smtClean="0"/>
              <a:t>, Frau, Therese von </a:t>
            </a:r>
            <a:r>
              <a:rPr lang="en-US" i="1" dirty="0" err="1" smtClean="0"/>
              <a:t>Droste-Hülshoff</a:t>
            </a:r>
            <a:r>
              <a:rPr lang="en-US" i="1" dirty="0" smtClean="0"/>
              <a:t> </a:t>
            </a:r>
            <a:r>
              <a:rPr lang="en-US" i="1" dirty="0" err="1" smtClean="0"/>
              <a:t>Dahn</a:t>
            </a:r>
            <a:r>
              <a:rPr lang="en-US" i="1" dirty="0" smtClean="0"/>
              <a:t> (1901). </a:t>
            </a:r>
            <a:r>
              <a:rPr lang="en-US" i="1" dirty="0" err="1" smtClean="0"/>
              <a:t>Walhall</a:t>
            </a:r>
            <a:r>
              <a:rPr lang="en-US" i="1" dirty="0" smtClean="0"/>
              <a:t>: </a:t>
            </a:r>
            <a:r>
              <a:rPr lang="en-US" i="1" dirty="0" err="1" smtClean="0"/>
              <a:t>Germanische</a:t>
            </a:r>
            <a:r>
              <a:rPr lang="en-US" i="1" dirty="0" smtClean="0"/>
              <a:t> </a:t>
            </a:r>
            <a:r>
              <a:rPr lang="en-US" i="1" dirty="0" err="1" smtClean="0"/>
              <a:t>Götter</a:t>
            </a:r>
            <a:r>
              <a:rPr lang="en-US" i="1" dirty="0" smtClean="0"/>
              <a:t>- und </a:t>
            </a:r>
            <a:r>
              <a:rPr lang="en-US" i="1" dirty="0" err="1" smtClean="0"/>
              <a:t>Heldensagen</a:t>
            </a:r>
            <a:r>
              <a:rPr lang="en-US" i="1" dirty="0" smtClean="0"/>
              <a:t>. </a:t>
            </a:r>
            <a:r>
              <a:rPr lang="en-US" i="1" dirty="0" err="1" smtClean="0"/>
              <a:t>Für</a:t>
            </a:r>
            <a:r>
              <a:rPr lang="en-US" i="1" dirty="0" smtClean="0"/>
              <a:t> Alt und Jung am </a:t>
            </a:r>
            <a:r>
              <a:rPr lang="en-US" i="1" dirty="0" err="1" smtClean="0"/>
              <a:t>deutschen</a:t>
            </a:r>
            <a:r>
              <a:rPr lang="en-US" i="1" dirty="0" smtClean="0"/>
              <a:t> Herd. </a:t>
            </a:r>
            <a:r>
              <a:rPr lang="en-US" i="1" dirty="0" err="1" smtClean="0"/>
              <a:t>Breitkopf</a:t>
            </a:r>
            <a:r>
              <a:rPr lang="en-US" i="1" dirty="0" smtClean="0"/>
              <a:t> und </a:t>
            </a:r>
            <a:r>
              <a:rPr lang="en-US" i="1" dirty="0" err="1" smtClean="0"/>
              <a:t>Härtel</a:t>
            </a:r>
            <a:r>
              <a:rPr lang="en-US" i="1" dirty="0" smtClean="0"/>
              <a:t>.. Licensed under Public Domain via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File:Thor_by_Johannes_Gehrts.jpg</a:t>
            </a:r>
            <a:r>
              <a:rPr lang="en-US" i="1" dirty="0" smtClean="0"/>
              <a:t>#/media/</a:t>
            </a:r>
            <a:r>
              <a:rPr lang="en-US" i="1" dirty="0" err="1" smtClean="0"/>
              <a:t>File:Thor_by_Johannes_Gehrts.jpg</a:t>
            </a:r>
            <a:endParaRPr lang="en-US" i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0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Image: "Thor Fighting the Serpent by H. L. M" by Signed "H. L. M." - Foster, Mary H. 1901. Asgard Stories: Tales from Norse Mythology. Silver, Burdett and Company. Page 105.. Licensed under Public Domain via Wikimedia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/wiki/File:Thor_Fighting_the_Serpent_by_H._L._</a:t>
            </a:r>
            <a:r>
              <a:rPr lang="en-US" i="1" dirty="0" err="1" smtClean="0"/>
              <a:t>M.jpg</a:t>
            </a:r>
            <a:r>
              <a:rPr lang="en-US" i="1" dirty="0" smtClean="0"/>
              <a:t>#/media/File:Thor_Fighting_the_Serpent_by_H._L._</a:t>
            </a:r>
            <a:r>
              <a:rPr lang="en-US" i="1" dirty="0" err="1" smtClean="0"/>
              <a:t>M.jpg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 "Processed SAM </a:t>
            </a:r>
            <a:r>
              <a:rPr lang="en-US" i="1" dirty="0" err="1" smtClean="0"/>
              <a:t>loki</a:t>
            </a:r>
            <a:r>
              <a:rPr lang="en-US" i="1" dirty="0" smtClean="0"/>
              <a:t>". Licensed under Public Domain via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File:Processed_SAM_loki.jpg</a:t>
            </a:r>
            <a:r>
              <a:rPr lang="en-US" i="1" dirty="0" smtClean="0"/>
              <a:t>#/media/</a:t>
            </a:r>
            <a:r>
              <a:rPr lang="en-US" i="1" dirty="0" err="1" smtClean="0"/>
              <a:t>File:Processed_SAM_loki.jpg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Njörðr</a:t>
            </a:r>
            <a:r>
              <a:rPr lang="en-US" dirty="0" smtClean="0"/>
              <a:t> fathered</a:t>
            </a:r>
            <a:r>
              <a:rPr lang="en-US" baseline="0" dirty="0" smtClean="0"/>
              <a:t> </a:t>
            </a:r>
            <a:r>
              <a:rPr lang="en-US" dirty="0" smtClean="0"/>
              <a:t>the deities Freyr and Freyja by his unnamed </a:t>
            </a:r>
            <a:r>
              <a:rPr lang="en-US" dirty="0" err="1" smtClean="0"/>
              <a:t>Vanir</a:t>
            </a:r>
            <a:r>
              <a:rPr lang="en-US" dirty="0" smtClean="0"/>
              <a:t> sister, and not with</a:t>
            </a:r>
            <a:r>
              <a:rPr lang="en-US" baseline="0" dirty="0" smtClean="0"/>
              <a:t> his wife </a:t>
            </a:r>
            <a:r>
              <a:rPr lang="en-US" dirty="0" err="1" smtClean="0"/>
              <a:t>Skaði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Image: adapted</a:t>
            </a:r>
            <a:r>
              <a:rPr lang="en-US" i="1" baseline="0" dirty="0" smtClean="0"/>
              <a:t> from By W.G. Collingwood (1854 - 1932) [Public domain], via Wikimedia Commons</a:t>
            </a:r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7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Skaði</a:t>
            </a:r>
            <a:r>
              <a:rPr lang="en-US" dirty="0" smtClean="0"/>
              <a:t> </a:t>
            </a:r>
            <a:r>
              <a:rPr lang="en-US" b="0" dirty="0" smtClean="0"/>
              <a:t>is</a:t>
            </a:r>
            <a:r>
              <a:rPr lang="en-US" b="0" baseline="0" dirty="0" smtClean="0"/>
              <a:t> sometimes spelled </a:t>
            </a:r>
            <a:r>
              <a:rPr lang="en-US" b="0" dirty="0" smtClean="0"/>
              <a:t>as </a:t>
            </a:r>
            <a:r>
              <a:rPr lang="en-US" b="0" dirty="0" err="1" smtClean="0"/>
              <a:t>Skadi</a:t>
            </a:r>
            <a:r>
              <a:rPr lang="en-US" b="0" dirty="0" smtClean="0"/>
              <a:t>, </a:t>
            </a:r>
            <a:r>
              <a:rPr lang="en-US" b="0" dirty="0" err="1" smtClean="0"/>
              <a:t>Skade</a:t>
            </a:r>
            <a:r>
              <a:rPr lang="en-US" b="0" dirty="0" smtClean="0"/>
              <a:t>, or </a:t>
            </a:r>
            <a:r>
              <a:rPr lang="en-US" b="0" dirty="0" err="1" smtClean="0"/>
              <a:t>Skathi</a:t>
            </a:r>
            <a:endParaRPr lang="en-US" b="0" dirty="0" smtClean="0"/>
          </a:p>
          <a:p>
            <a:endParaRPr lang="en-US" dirty="0" smtClean="0"/>
          </a:p>
          <a:p>
            <a:r>
              <a:rPr lang="en-US" i="1" dirty="0" smtClean="0"/>
              <a:t>Image: "</a:t>
            </a:r>
            <a:r>
              <a:rPr lang="en-US" i="1" dirty="0" err="1" smtClean="0"/>
              <a:t>Skadi</a:t>
            </a:r>
            <a:r>
              <a:rPr lang="en-US" i="1" dirty="0" smtClean="0"/>
              <a:t> Hunting in the Mountains by H. L. M" by Signed "H. L. M." - Foster, Mary H. 1901. Asgard Stories: Tales from Norse Mythology. Silver, Burdett and Company. Page 79.. Licensed under Public Domain via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/wiki/File:Skadi_Hunting_in_the_Mountains_by_H._L._</a:t>
            </a:r>
            <a:r>
              <a:rPr lang="en-US" i="1" dirty="0" err="1" smtClean="0"/>
              <a:t>M.jpg</a:t>
            </a:r>
            <a:r>
              <a:rPr lang="en-US" i="1" dirty="0" smtClean="0"/>
              <a:t>#/media/File:Skadi_Hunting_in_the_Mountains_by_H._L._</a:t>
            </a:r>
            <a:r>
              <a:rPr lang="en-US" i="1" dirty="0" err="1" smtClean="0"/>
              <a:t>M.jpg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7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Freyja</a:t>
            </a:r>
            <a:r>
              <a:rPr lang="en-US" dirty="0" smtClean="0"/>
              <a:t> also possesses a cloak of falcon feathers, and has two</a:t>
            </a:r>
            <a:r>
              <a:rPr lang="en-US" baseline="0" dirty="0" smtClean="0"/>
              <a:t> </a:t>
            </a:r>
            <a:r>
              <a:rPr lang="en-US" dirty="0" smtClean="0"/>
              <a:t>daughters, Hnoss and Gersemi.</a:t>
            </a:r>
          </a:p>
          <a:p>
            <a:endParaRPr lang="en-US" dirty="0" smtClean="0"/>
          </a:p>
          <a:p>
            <a:r>
              <a:rPr lang="en-US" i="1" dirty="0" smtClean="0"/>
              <a:t>Image: By Ludwig </a:t>
            </a:r>
            <a:r>
              <a:rPr lang="en-US" i="1" dirty="0" err="1" smtClean="0"/>
              <a:t>Pietsch</a:t>
            </a:r>
            <a:r>
              <a:rPr lang="en-US" i="1" dirty="0" smtClean="0"/>
              <a:t> (1824-1911) [Public domain or 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i="1" dirty="0" smtClean="0"/>
              <a:t>Image: Eduard Ade [Public domain],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9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9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8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9F9B-82F3-47B6-A60C-1799A62649B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53A9-F908-446E-AF22-7E3A86C6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2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Norse Mythology - </a:t>
            </a:r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Valkyries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02000"/>
            <a:ext cx="8229600" cy="28241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Odin had 12 handmaidens called the Valkyries who could choose which killed warriors would go to Valhalla 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2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324" y="274638"/>
            <a:ext cx="46446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Norse Mythology </a:t>
            </a:r>
            <a:r>
              <a:rPr lang="en-US" dirty="0"/>
              <a:t>- </a:t>
            </a:r>
            <a:r>
              <a:rPr lang="en-US" dirty="0" err="1"/>
              <a:t>Heimdallr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324" y="1574800"/>
            <a:ext cx="4644676" cy="5130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Heimdallr</a:t>
            </a:r>
            <a:r>
              <a:rPr lang="en-US" dirty="0" smtClean="0"/>
              <a:t> is a god who is known for his foreknowledge, and keen eyesight and hearing</a:t>
            </a:r>
          </a:p>
          <a:p>
            <a:r>
              <a:rPr lang="en-US" dirty="0"/>
              <a:t>Member of the </a:t>
            </a:r>
            <a:r>
              <a:rPr lang="en-US" dirty="0" err="1"/>
              <a:t>Æsir</a:t>
            </a:r>
            <a:endParaRPr lang="en-US" dirty="0"/>
          </a:p>
          <a:p>
            <a:r>
              <a:rPr lang="en-US" dirty="0" smtClean="0"/>
              <a:t>Guards the </a:t>
            </a:r>
            <a:r>
              <a:rPr lang="en-US" dirty="0" err="1" smtClean="0"/>
              <a:t>Bifröst</a:t>
            </a:r>
            <a:r>
              <a:rPr lang="en-US" dirty="0" smtClean="0"/>
              <a:t>, a rainbow bridge that connects the world to Asgard</a:t>
            </a:r>
            <a:endParaRPr lang="en-US" dirty="0"/>
          </a:p>
          <a:p>
            <a:r>
              <a:rPr lang="en-US" dirty="0" smtClean="0"/>
              <a:t>Watches for the beginning of </a:t>
            </a:r>
            <a:r>
              <a:rPr lang="en-US" dirty="0" err="1"/>
              <a:t>Ragnarök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499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Norse Mythology – </a:t>
            </a:r>
            <a:r>
              <a:rPr lang="en-US" b="1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Ragnarök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5067" cy="4525963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 Norse Mythology, </a:t>
            </a:r>
            <a:r>
              <a:rPr lang="en-US" b="1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Ragnarök</a:t>
            </a:r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is a series of future events in which the world as the Norse know it ends</a:t>
            </a:r>
          </a:p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Odin, Thor, Loki, and other gods and goddesses are killed</a:t>
            </a:r>
          </a:p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The world is submerged in water and reemerges to be populated by two human survivors</a:t>
            </a:r>
          </a:p>
        </p:txBody>
      </p:sp>
    </p:spTree>
    <p:extLst>
      <p:ext uri="{BB962C8B-B14F-4D97-AF65-F5344CB8AC3E}">
        <p14:creationId xmlns:p14="http://schemas.microsoft.com/office/powerpoint/2010/main" val="30462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Norse Mythology - Odin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867" y="1600201"/>
            <a:ext cx="408093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Odin was a Norse god associated with:</a:t>
            </a:r>
          </a:p>
          <a:p>
            <a:pPr lvl="1"/>
            <a:r>
              <a:rPr lang="en-US" dirty="0" smtClean="0"/>
              <a:t>Healing</a:t>
            </a:r>
          </a:p>
          <a:p>
            <a:pPr lvl="1"/>
            <a:r>
              <a:rPr lang="en-US" dirty="0" smtClean="0"/>
              <a:t>Death</a:t>
            </a:r>
          </a:p>
          <a:p>
            <a:pPr lvl="1"/>
            <a:r>
              <a:rPr lang="en-US" dirty="0" smtClean="0"/>
              <a:t>Royalty</a:t>
            </a:r>
          </a:p>
          <a:p>
            <a:pPr lvl="1"/>
            <a:r>
              <a:rPr lang="en-US" dirty="0" smtClean="0"/>
              <a:t>Knowledge </a:t>
            </a:r>
          </a:p>
          <a:p>
            <a:pPr lvl="1"/>
            <a:r>
              <a:rPr lang="en-US" dirty="0" smtClean="0"/>
              <a:t>And more</a:t>
            </a:r>
          </a:p>
          <a:p>
            <a:r>
              <a:rPr lang="en-US" dirty="0"/>
              <a:t>Member of the </a:t>
            </a:r>
            <a:r>
              <a:rPr lang="en-US" dirty="0" err="1" smtClean="0"/>
              <a:t>Æsir</a:t>
            </a:r>
            <a:endParaRPr lang="en-US" dirty="0" smtClean="0"/>
          </a:p>
          <a:p>
            <a:r>
              <a:rPr lang="en-US" dirty="0" smtClean="0"/>
              <a:t>He is often depicted with one eye and with a Raven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50" y="1684867"/>
            <a:ext cx="4410317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Norse Mythology - </a:t>
            </a:r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Valkyries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02000"/>
            <a:ext cx="8229600" cy="28241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Odin had 12 handmaidens called the Valkyries who could choose which killed warriors would go to Valhalla 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6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Norse Mythology - 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884" y="1600201"/>
            <a:ext cx="428398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Thor was a hammer-wielding god and was associated with:</a:t>
            </a:r>
          </a:p>
          <a:p>
            <a:pPr lvl="1"/>
            <a:r>
              <a:rPr lang="en-US" dirty="0" smtClean="0"/>
              <a:t>Thunder</a:t>
            </a:r>
          </a:p>
          <a:p>
            <a:pPr lvl="1"/>
            <a:r>
              <a:rPr lang="en-US" dirty="0" smtClean="0"/>
              <a:t>Lightning</a:t>
            </a:r>
          </a:p>
          <a:p>
            <a:pPr lvl="1"/>
            <a:r>
              <a:rPr lang="en-US" dirty="0" smtClean="0"/>
              <a:t>Storms</a:t>
            </a:r>
          </a:p>
          <a:p>
            <a:pPr lvl="1"/>
            <a:r>
              <a:rPr lang="en-US" dirty="0" smtClean="0"/>
              <a:t>Oak trees</a:t>
            </a:r>
          </a:p>
          <a:p>
            <a:pPr lvl="1"/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Protecting </a:t>
            </a:r>
            <a:r>
              <a:rPr lang="en-US" dirty="0"/>
              <a:t>m</a:t>
            </a:r>
            <a:r>
              <a:rPr lang="en-US" dirty="0" smtClean="0"/>
              <a:t>ankind</a:t>
            </a:r>
          </a:p>
          <a:p>
            <a:pPr lvl="1"/>
            <a:r>
              <a:rPr lang="en-US" dirty="0" smtClean="0"/>
              <a:t>And more</a:t>
            </a:r>
          </a:p>
          <a:p>
            <a:r>
              <a:rPr lang="en-US" dirty="0" smtClean="0"/>
              <a:t>Member of the </a:t>
            </a:r>
            <a:r>
              <a:rPr lang="en-US" dirty="0" err="1" smtClean="0"/>
              <a:t>Æsir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70" y="1417638"/>
            <a:ext cx="4030132" cy="52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Norse Mythology - 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83010"/>
            <a:ext cx="4859870" cy="5257490"/>
          </a:xfrm>
        </p:spPr>
        <p:txBody>
          <a:bodyPr>
            <a:normAutofit/>
          </a:bodyPr>
          <a:lstStyle/>
          <a:p>
            <a:r>
              <a:rPr lang="en-US" dirty="0" smtClean="0"/>
              <a:t>Some sources identify Thor as the son of Odin and </a:t>
            </a:r>
            <a:r>
              <a:rPr lang="en-US" dirty="0" err="1" smtClean="0"/>
              <a:t>Fjörgyn</a:t>
            </a:r>
            <a:endParaRPr lang="en-US" dirty="0"/>
          </a:p>
          <a:p>
            <a:r>
              <a:rPr lang="en-US" dirty="0" err="1" smtClean="0"/>
              <a:t>Mjölnir</a:t>
            </a:r>
            <a:r>
              <a:rPr lang="en-US" b="1" dirty="0" smtClean="0"/>
              <a:t> </a:t>
            </a:r>
            <a:r>
              <a:rPr lang="en-US" dirty="0" smtClean="0"/>
              <a:t>was the hammer of Thor and was depicted as a fearsome weapon capable of leveling mountains</a:t>
            </a:r>
          </a:p>
          <a:p>
            <a:r>
              <a:rPr lang="en-US" dirty="0" smtClean="0"/>
              <a:t>The name “Thursday” comes from the Old English language and means “Thor’s Day”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70" y="1417638"/>
            <a:ext cx="4030132" cy="52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80" y="274638"/>
            <a:ext cx="47608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Norse Mythology - </a:t>
            </a:r>
            <a:r>
              <a:rPr lang="en-US" dirty="0">
                <a:solidFill>
                  <a:srgbClr val="000000"/>
                </a:solidFill>
                <a:effectLst/>
              </a:rPr>
              <a:t>Jörmungandr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502" y="1853233"/>
            <a:ext cx="4769499" cy="4853520"/>
          </a:xfrm>
        </p:spPr>
        <p:txBody>
          <a:bodyPr>
            <a:normAutofit lnSpcReduction="10000"/>
          </a:bodyPr>
          <a:lstStyle/>
          <a:p>
            <a:r>
              <a:rPr lang="en-US" sz="3100" dirty="0"/>
              <a:t>Jörmungandr, a sea serpent, was Thor’s arch-enemy</a:t>
            </a:r>
          </a:p>
          <a:p>
            <a:r>
              <a:rPr lang="en-US" sz="3100" dirty="0" err="1"/>
              <a:t>Jörmungandr’s</a:t>
            </a:r>
            <a:r>
              <a:rPr lang="en-US" sz="3100" dirty="0"/>
              <a:t> name is Old Norse for “huge monster”</a:t>
            </a:r>
          </a:p>
          <a:p>
            <a:r>
              <a:rPr lang="en-US" sz="3100" dirty="0"/>
              <a:t>It was said he grew so large that he reached around the Earth and grabbed his own tail, and that when he lets go, the world will end</a:t>
            </a:r>
            <a:endParaRPr lang="en-US" sz="31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383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Norse Mythology - Loki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377" y="1417639"/>
            <a:ext cx="4838388" cy="5266267"/>
          </a:xfrm>
        </p:spPr>
        <p:txBody>
          <a:bodyPr>
            <a:normAutofit/>
          </a:bodyPr>
          <a:lstStyle/>
          <a:p>
            <a:r>
              <a:rPr lang="en-US" dirty="0" smtClean="0"/>
              <a:t>Loki was considered to be a “trickster god” who was sometimes good and sometimes bad</a:t>
            </a:r>
          </a:p>
          <a:p>
            <a:r>
              <a:rPr lang="en-US" dirty="0"/>
              <a:t>Member of the </a:t>
            </a:r>
            <a:r>
              <a:rPr lang="en-US" dirty="0" err="1"/>
              <a:t>Æsir</a:t>
            </a:r>
            <a:endParaRPr lang="en-US" dirty="0"/>
          </a:p>
          <a:p>
            <a:r>
              <a:rPr lang="en-US" dirty="0" smtClean="0"/>
              <a:t>He could change forms</a:t>
            </a:r>
          </a:p>
          <a:p>
            <a:r>
              <a:rPr lang="en-US" dirty="0" smtClean="0"/>
              <a:t>His good relations with the gods ended when he killed Odin’s son </a:t>
            </a:r>
            <a:r>
              <a:rPr lang="en-US" dirty="0" err="1" smtClean="0"/>
              <a:t>Baldr</a:t>
            </a:r>
            <a:r>
              <a:rPr lang="en-US" dirty="0" smtClean="0"/>
              <a:t>, who was the god of light and purity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1600200"/>
            <a:ext cx="3691467" cy="46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Norse Mythology – </a:t>
            </a:r>
            <a:r>
              <a:rPr lang="en-US" dirty="0" err="1" smtClean="0"/>
              <a:t>Njörðr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884" y="1600201"/>
            <a:ext cx="4656667" cy="4656667"/>
          </a:xfrm>
        </p:spPr>
        <p:txBody>
          <a:bodyPr>
            <a:normAutofit/>
          </a:bodyPr>
          <a:lstStyle/>
          <a:p>
            <a:r>
              <a:rPr lang="en-US" dirty="0" smtClean="0"/>
              <a:t>The god </a:t>
            </a:r>
            <a:r>
              <a:rPr lang="en-US" dirty="0" err="1" smtClean="0"/>
              <a:t>Njörðr</a:t>
            </a:r>
            <a:r>
              <a:rPr lang="en-US" dirty="0" smtClean="0"/>
              <a:t> is associated with the sea, wind, fishing, wealth, and growing crops</a:t>
            </a:r>
          </a:p>
          <a:p>
            <a:r>
              <a:rPr lang="en-US" dirty="0" smtClean="0"/>
              <a:t>Member of the </a:t>
            </a:r>
            <a:r>
              <a:rPr lang="en-US" dirty="0" err="1" smtClean="0"/>
              <a:t>Vanir</a:t>
            </a:r>
            <a:endParaRPr lang="en-US" dirty="0" smtClean="0"/>
          </a:p>
          <a:p>
            <a:r>
              <a:rPr lang="en-US" dirty="0" smtClean="0"/>
              <a:t>Father to the god </a:t>
            </a:r>
            <a:r>
              <a:rPr lang="en-US" dirty="0" err="1" smtClean="0"/>
              <a:t>Freyr</a:t>
            </a:r>
            <a:r>
              <a:rPr lang="en-US" dirty="0" smtClean="0"/>
              <a:t> and the goddess </a:t>
            </a:r>
            <a:r>
              <a:rPr lang="en-US" dirty="0" err="1" smtClean="0"/>
              <a:t>Freyja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69" y="1417638"/>
            <a:ext cx="3858683" cy="48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2321"/>
            <a:ext cx="473926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Norse Mythology – </a:t>
            </a:r>
            <a:r>
              <a:rPr lang="en-US" dirty="0" err="1"/>
              <a:t>Skaði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38" y="1875567"/>
            <a:ext cx="4369662" cy="4427815"/>
          </a:xfrm>
        </p:spPr>
        <p:txBody>
          <a:bodyPr>
            <a:normAutofit/>
          </a:bodyPr>
          <a:lstStyle/>
          <a:p>
            <a:r>
              <a:rPr lang="en-US" dirty="0" err="1"/>
              <a:t>Skaði</a:t>
            </a:r>
            <a:r>
              <a:rPr lang="en-US" dirty="0"/>
              <a:t> is a goddess associated with </a:t>
            </a:r>
            <a:r>
              <a:rPr lang="en-US" dirty="0" err="1"/>
              <a:t>bowhunting</a:t>
            </a:r>
            <a:r>
              <a:rPr lang="en-US" dirty="0"/>
              <a:t>, skiing, winter, and </a:t>
            </a:r>
            <a:r>
              <a:rPr lang="en-US" dirty="0" smtClean="0"/>
              <a:t>mountains</a:t>
            </a:r>
          </a:p>
          <a:p>
            <a:r>
              <a:rPr lang="en-US" dirty="0" err="1" smtClean="0"/>
              <a:t>Skaði</a:t>
            </a:r>
            <a:r>
              <a:rPr lang="en-US" dirty="0" smtClean="0"/>
              <a:t> is </a:t>
            </a:r>
            <a:r>
              <a:rPr lang="en-US" dirty="0" err="1" smtClean="0"/>
              <a:t>Jötunn</a:t>
            </a:r>
            <a:r>
              <a:rPr lang="en-US" dirty="0" smtClean="0"/>
              <a:t>, which is a race of giants</a:t>
            </a:r>
          </a:p>
          <a:p>
            <a:r>
              <a:rPr lang="en-US" dirty="0" smtClean="0"/>
              <a:t>She is </a:t>
            </a:r>
            <a:r>
              <a:rPr lang="en-US" dirty="0" err="1" smtClean="0"/>
              <a:t>Njörðr’s</a:t>
            </a:r>
            <a:r>
              <a:rPr lang="en-US" dirty="0" smtClean="0"/>
              <a:t> wife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68" y="0"/>
            <a:ext cx="4404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Norse Mythology – </a:t>
            </a:r>
            <a:r>
              <a:rPr lang="en-US" dirty="0" err="1"/>
              <a:t>Freyja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253" y="1600201"/>
            <a:ext cx="4368800" cy="4525963"/>
          </a:xfrm>
        </p:spPr>
        <p:txBody>
          <a:bodyPr/>
          <a:lstStyle/>
          <a:p>
            <a:r>
              <a:rPr lang="en-US" dirty="0" err="1" smtClean="0"/>
              <a:t>Freyja</a:t>
            </a:r>
            <a:r>
              <a:rPr lang="en-US" dirty="0" smtClean="0"/>
              <a:t> is a goddess associated with love, beauty, war, death, and more</a:t>
            </a:r>
          </a:p>
          <a:p>
            <a:r>
              <a:rPr lang="en-US" dirty="0" smtClean="0"/>
              <a:t>She rides a chariot pulled by two cats</a:t>
            </a:r>
          </a:p>
          <a:p>
            <a:r>
              <a:rPr lang="en-US" dirty="0" smtClean="0"/>
              <a:t>Member of the </a:t>
            </a:r>
            <a:r>
              <a:rPr lang="en-US" dirty="0" err="1" smtClean="0"/>
              <a:t>Vanir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67" y="1845733"/>
            <a:ext cx="4229487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2514"/>
            <a:ext cx="40124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Norse Mythology – </a:t>
            </a:r>
            <a:r>
              <a:rPr lang="en-US" dirty="0" err="1"/>
              <a:t>Freyr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00201"/>
            <a:ext cx="4012424" cy="5025999"/>
          </a:xfrm>
        </p:spPr>
        <p:txBody>
          <a:bodyPr>
            <a:normAutofit/>
          </a:bodyPr>
          <a:lstStyle/>
          <a:p>
            <a:r>
              <a:rPr lang="en-US" dirty="0" err="1"/>
              <a:t>Freyr</a:t>
            </a:r>
            <a:r>
              <a:rPr lang="en-US" dirty="0"/>
              <a:t> is associated with prosperity, sunshine, and fair </a:t>
            </a:r>
            <a:r>
              <a:rPr lang="en-US" dirty="0" smtClean="0"/>
              <a:t>weather</a:t>
            </a:r>
          </a:p>
          <a:p>
            <a:r>
              <a:rPr lang="en-US" dirty="0" smtClean="0"/>
              <a:t>Member of the </a:t>
            </a:r>
            <a:r>
              <a:rPr lang="en-US" dirty="0" err="1" smtClean="0"/>
              <a:t>Vanir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</a:t>
            </a:r>
            <a:r>
              <a:rPr lang="en-US" dirty="0" smtClean="0"/>
              <a:t>especially associated with Sweden and is seen </a:t>
            </a:r>
            <a:r>
              <a:rPr lang="en-US" dirty="0"/>
              <a:t>as an ancestor of the Swedish royal </a:t>
            </a:r>
            <a:r>
              <a:rPr lang="en-US" dirty="0" smtClean="0"/>
              <a:t>house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424" y="1"/>
            <a:ext cx="5131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Widescreen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Norse Mythology - Valkyries</vt:lpstr>
      <vt:lpstr>Norse Mythology - Thor</vt:lpstr>
      <vt:lpstr>Norse Mythology - Thor</vt:lpstr>
      <vt:lpstr>Norse Mythology - Jörmungandr</vt:lpstr>
      <vt:lpstr>Norse Mythology - Loki</vt:lpstr>
      <vt:lpstr>Norse Mythology – Njörðr </vt:lpstr>
      <vt:lpstr>Norse Mythology – Skaði </vt:lpstr>
      <vt:lpstr>Norse Mythology – Freyja </vt:lpstr>
      <vt:lpstr>Norse Mythology – Freyr </vt:lpstr>
      <vt:lpstr>Norse Mythology - Heimdallr</vt:lpstr>
      <vt:lpstr>Norse Mythology – Ragnarök</vt:lpstr>
      <vt:lpstr>Norse Mythology - Odin</vt:lpstr>
      <vt:lpstr>Norse Mythology - Valkyries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Norse Mythology - Valkyries</dc:title>
  <dc:creator>bsalmon2</dc:creator>
  <cp:lastModifiedBy>bsalmon2</cp:lastModifiedBy>
  <cp:revision>1</cp:revision>
  <dcterms:created xsi:type="dcterms:W3CDTF">2018-06-05T16:29:22Z</dcterms:created>
  <dcterms:modified xsi:type="dcterms:W3CDTF">2018-06-05T16:29:37Z</dcterms:modified>
</cp:coreProperties>
</file>