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35DA36-6D4D-46C9-988A-4BB57E76B9F1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8BBFC3-A745-4412-914E-5763E085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Roar </a:t>
            </a:r>
            <a:r>
              <a:rPr lang="en-US" smtClean="0"/>
              <a:t>Literary Elements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u="sng" dirty="0"/>
              <a:t>Personification</a:t>
            </a:r>
            <a:r>
              <a:rPr lang="en-US" sz="4800" dirty="0"/>
              <a:t> – giving a nonhuman subject </a:t>
            </a:r>
            <a:r>
              <a:rPr lang="en-US" sz="4800" dirty="0" smtClean="0"/>
              <a:t>human characteristics </a:t>
            </a:r>
            <a:r>
              <a:rPr lang="en-US" sz="4800" dirty="0"/>
              <a:t>(the wind whistled at night)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u="sng" dirty="0"/>
              <a:t>Simile</a:t>
            </a:r>
            <a:r>
              <a:rPr lang="en-US" sz="6600" dirty="0"/>
              <a:t> - comparing two things using “like” or “as”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u="sng" dirty="0" smtClean="0"/>
              <a:t>Tone</a:t>
            </a:r>
            <a:r>
              <a:rPr lang="en-US" sz="4400" dirty="0" smtClean="0"/>
              <a:t> - The </a:t>
            </a:r>
            <a:r>
              <a:rPr lang="en-US" sz="4400" dirty="0"/>
              <a:t>writer or speaker’s </a:t>
            </a:r>
            <a:r>
              <a:rPr lang="en-US" sz="4400" dirty="0" smtClean="0"/>
              <a:t>attitude toward </a:t>
            </a:r>
            <a:r>
              <a:rPr lang="en-US" sz="4400" dirty="0"/>
              <a:t>his/her audience and subject.  (Ex.: serious, playful, bitter, light-hearted, etc.)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u="sng" dirty="0" smtClean="0"/>
              <a:t>Theme</a:t>
            </a:r>
            <a:r>
              <a:rPr lang="en-US" sz="4800" dirty="0" smtClean="0"/>
              <a:t> - A </a:t>
            </a:r>
            <a:r>
              <a:rPr lang="en-US" sz="4800" dirty="0"/>
              <a:t>central message, concern, or purpose in a literary work about human beings or life.  A theme statement is a general, universal statement.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u="sng" dirty="0" smtClean="0"/>
              <a:t>Connotation</a:t>
            </a:r>
            <a:r>
              <a:rPr lang="en-US" sz="6600" dirty="0" smtClean="0"/>
              <a:t> - The </a:t>
            </a:r>
            <a:r>
              <a:rPr lang="en-US" sz="6600" dirty="0"/>
              <a:t>feeling or tone of a word.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4000" b="1" u="sng" dirty="0"/>
              <a:t>Assonance</a:t>
            </a:r>
            <a:r>
              <a:rPr lang="en-US" sz="4000" dirty="0"/>
              <a:t> - The repetition of </a:t>
            </a:r>
            <a:r>
              <a:rPr lang="en-US" sz="4000" b="1" dirty="0"/>
              <a:t>VOWEL</a:t>
            </a:r>
            <a:r>
              <a:rPr lang="en-US" sz="4000" dirty="0"/>
              <a:t> sounds</a:t>
            </a:r>
          </a:p>
          <a:p>
            <a:pPr>
              <a:buNone/>
            </a:pPr>
            <a:endParaRPr lang="en-US" sz="4000" dirty="0"/>
          </a:p>
          <a:p>
            <a:pPr lvl="0"/>
            <a:r>
              <a:rPr lang="en-US" sz="4000" b="1" u="sng" dirty="0"/>
              <a:t>Consonance</a:t>
            </a:r>
            <a:r>
              <a:rPr lang="en-US" sz="4000" dirty="0"/>
              <a:t> - The repetition of </a:t>
            </a:r>
            <a:r>
              <a:rPr lang="en-US" sz="4000" b="1" dirty="0"/>
              <a:t>CONSONANT</a:t>
            </a:r>
            <a:r>
              <a:rPr lang="en-US" sz="4000" dirty="0"/>
              <a:t> sounds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/>
            <a:r>
              <a:rPr lang="en-US" sz="4000" b="1" u="sng" dirty="0"/>
              <a:t>Rhyme</a:t>
            </a:r>
            <a:r>
              <a:rPr lang="en-US" sz="4000" dirty="0"/>
              <a:t> - The repetition of vowel sounds in neighboring words (pair/fair, madly/glad</a:t>
            </a:r>
            <a:r>
              <a:rPr lang="en-US" sz="4000" dirty="0" smtClean="0"/>
              <a:t>).</a:t>
            </a:r>
            <a:endParaRPr lang="en-US" sz="4000" dirty="0"/>
          </a:p>
          <a:p>
            <a:pPr lvl="0"/>
            <a:r>
              <a:rPr lang="en-US" sz="4000" b="1" u="sng" dirty="0"/>
              <a:t>End rhyme</a:t>
            </a:r>
            <a:r>
              <a:rPr lang="en-US" sz="4000" dirty="0"/>
              <a:t> - the rhyming of words at the ends of </a:t>
            </a:r>
            <a:r>
              <a:rPr lang="en-US" sz="4000" dirty="0" smtClean="0"/>
              <a:t>lines</a:t>
            </a:r>
            <a:endParaRPr lang="en-US" sz="4000" dirty="0"/>
          </a:p>
          <a:p>
            <a:pPr lvl="0"/>
            <a:r>
              <a:rPr lang="en-US" sz="4000" b="1" u="sng" dirty="0"/>
              <a:t>Internal Rhyme</a:t>
            </a:r>
            <a:r>
              <a:rPr lang="en-US" sz="4000" dirty="0"/>
              <a:t> - the rhyming of two or more words within the same line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5400" b="1" u="sng" dirty="0"/>
              <a:t>Alliteration</a:t>
            </a:r>
            <a:r>
              <a:rPr lang="en-US" sz="5400" dirty="0"/>
              <a:t> - repetition of beginning consonant sounds (sad/Sunday, knowing/nobody, candy/kisses)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algn="ctr"/>
            <a:r>
              <a:rPr lang="en-US" sz="5400" b="1" u="sng" dirty="0"/>
              <a:t>Onomatopoeia</a:t>
            </a:r>
            <a:r>
              <a:rPr lang="en-US" sz="5400" dirty="0"/>
              <a:t> - words that imitate their sound (BAM! SPLAT! hiss... rip)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5400" u="sng" dirty="0"/>
              <a:t>Allusion</a:t>
            </a:r>
            <a:r>
              <a:rPr lang="en-US" sz="5400" dirty="0"/>
              <a:t> - reference to </a:t>
            </a:r>
            <a:r>
              <a:rPr lang="en-US" sz="5400" dirty="0" smtClean="0"/>
              <a:t>a well-known person</a:t>
            </a:r>
            <a:r>
              <a:rPr lang="en-US" sz="5400" dirty="0"/>
              <a:t>, place, event, literary work,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/>
            <a:r>
              <a:rPr lang="en-US" sz="7200" u="sng" dirty="0"/>
              <a:t>Hyperbole</a:t>
            </a:r>
            <a:r>
              <a:rPr lang="en-US" sz="7200" dirty="0"/>
              <a:t> </a:t>
            </a:r>
            <a:r>
              <a:rPr lang="en-US" sz="7200" dirty="0" smtClean="0"/>
              <a:t>– exaggeration for effect</a:t>
            </a:r>
            <a:endParaRPr lang="en-US" sz="7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/>
          <a:lstStyle/>
          <a:p>
            <a:pPr lvl="0" algn="ctr"/>
            <a:r>
              <a:rPr lang="en-US" sz="4800" u="sng" dirty="0"/>
              <a:t>Idiom</a:t>
            </a:r>
            <a:r>
              <a:rPr lang="en-US" sz="4800" dirty="0"/>
              <a:t> - a common phrase or figure of speech not to be taken literally (beating around the bush, raining cats and dogs)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/>
          <a:lstStyle/>
          <a:p>
            <a:pPr lvl="0" algn="ctr"/>
            <a:r>
              <a:rPr lang="en-US" sz="4800" u="sng" dirty="0"/>
              <a:t>Metaphor</a:t>
            </a:r>
            <a:r>
              <a:rPr lang="en-US" sz="4800" dirty="0"/>
              <a:t> – a </a:t>
            </a:r>
            <a:r>
              <a:rPr lang="en-US" sz="4800"/>
              <a:t>comparison </a:t>
            </a:r>
            <a:r>
              <a:rPr lang="en-US" sz="4800" smtClean="0"/>
              <a:t>in </a:t>
            </a:r>
            <a:r>
              <a:rPr lang="en-US" sz="4800" dirty="0"/>
              <a:t>which something is described as though it </a:t>
            </a:r>
            <a:r>
              <a:rPr lang="en-US" sz="4800" dirty="0" smtClean="0"/>
              <a:t>were something else (equaling </a:t>
            </a:r>
            <a:r>
              <a:rPr lang="en-US" sz="4800" dirty="0"/>
              <a:t>one to the other)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251</Words>
  <Application>Microsoft Office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Oriel</vt:lpstr>
      <vt:lpstr>Roar Literary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Roar Literary Elements</dc:title>
  <dc:creator>jpiner</dc:creator>
  <cp:lastModifiedBy>jpiner</cp:lastModifiedBy>
  <cp:revision>3</cp:revision>
  <dcterms:created xsi:type="dcterms:W3CDTF">2014-04-15T12:00:04Z</dcterms:created>
  <dcterms:modified xsi:type="dcterms:W3CDTF">2016-01-05T18:50:52Z</dcterms:modified>
</cp:coreProperties>
</file>